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65" r:id="rId6"/>
    <p:sldId id="264" r:id="rId7"/>
    <p:sldId id="257" r:id="rId8"/>
    <p:sldId id="258" r:id="rId9"/>
    <p:sldId id="259" r:id="rId10"/>
    <p:sldId id="266" r:id="rId11"/>
    <p:sldId id="260" r:id="rId12"/>
    <p:sldId id="261" r:id="rId13"/>
    <p:sldId id="262" r:id="rId14"/>
    <p:sldId id="272" r:id="rId15"/>
    <p:sldId id="269" r:id="rId16"/>
    <p:sldId id="263" r:id="rId17"/>
    <p:sldId id="271" r:id="rId18"/>
    <p:sldId id="268" r:id="rId19"/>
    <p:sldId id="278" r:id="rId20"/>
    <p:sldId id="279" r:id="rId21"/>
    <p:sldId id="280" r:id="rId22"/>
    <p:sldId id="276" r:id="rId23"/>
    <p:sldId id="275" r:id="rId24"/>
    <p:sldId id="267" r:id="rId25"/>
    <p:sldId id="281" r:id="rId26"/>
    <p:sldId id="273" r:id="rId27"/>
    <p:sldId id="282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3" autoAdjust="0"/>
    <p:restoredTop sz="94660"/>
  </p:normalViewPr>
  <p:slideViewPr>
    <p:cSldViewPr snapToGrid="0" snapToObjects="1">
      <p:cViewPr>
        <p:scale>
          <a:sx n="63" d="100"/>
          <a:sy n="63" d="100"/>
        </p:scale>
        <p:origin x="-3024" y="-1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 Davies (Melin Primary School)" userId="S::daviesn641@hwbcymru.net::2493d610-b45e-4df8-a41a-ada41c4045f9" providerId="AD" clId="Web-{84B44C73-2747-443E-8CF8-8B3AC1E5F8C0}"/>
    <pc:docChg chg="modSld">
      <pc:chgData name="N Davies (Melin Primary School)" userId="S::daviesn641@hwbcymru.net::2493d610-b45e-4df8-a41a-ada41c4045f9" providerId="AD" clId="Web-{84B44C73-2747-443E-8CF8-8B3AC1E5F8C0}" dt="2019-04-30T13:25:21.063" v="0"/>
      <pc:docMkLst>
        <pc:docMk/>
      </pc:docMkLst>
      <pc:sldChg chg="delSp">
        <pc:chgData name="N Davies (Melin Primary School)" userId="S::daviesn641@hwbcymru.net::2493d610-b45e-4df8-a41a-ada41c4045f9" providerId="AD" clId="Web-{84B44C73-2747-443E-8CF8-8B3AC1E5F8C0}" dt="2019-04-30T13:25:21.063" v="0"/>
        <pc:sldMkLst>
          <pc:docMk/>
          <pc:sldMk cId="2565682558" sldId="256"/>
        </pc:sldMkLst>
        <pc:spChg chg="del">
          <ac:chgData name="N Davies (Melin Primary School)" userId="S::daviesn641@hwbcymru.net::2493d610-b45e-4df8-a41a-ada41c4045f9" providerId="AD" clId="Web-{84B44C73-2747-443E-8CF8-8B3AC1E5F8C0}" dt="2019-04-30T13:25:21.063" v="0"/>
          <ac:spMkLst>
            <pc:docMk/>
            <pc:sldMk cId="2565682558" sldId="256"/>
            <ac:spMk id="5" creationId="{00000000-0000-0000-0000-000000000000}"/>
          </ac:spMkLst>
        </pc:spChg>
      </pc:sldChg>
    </pc:docChg>
  </pc:docChgLst>
  <pc:docChgLst>
    <pc:chgData name="N Davies (Melin Primary School)" userId="S::daviesn641@hwbcymru.net::2493d610-b45e-4df8-a41a-ada41c4045f9" providerId="AD" clId="Web-{5431C7D8-241B-40F3-859B-D41DD962EAD5}"/>
    <pc:docChg chg="modSld">
      <pc:chgData name="N Davies (Melin Primary School)" userId="S::daviesn641@hwbcymru.net::2493d610-b45e-4df8-a41a-ada41c4045f9" providerId="AD" clId="Web-{5431C7D8-241B-40F3-859B-D41DD962EAD5}" dt="2018-09-17T14:33:46.521" v="46" actId="20577"/>
      <pc:docMkLst>
        <pc:docMk/>
      </pc:docMkLst>
      <pc:sldChg chg="modSp">
        <pc:chgData name="N Davies (Melin Primary School)" userId="S::daviesn641@hwbcymru.net::2493d610-b45e-4df8-a41a-ada41c4045f9" providerId="AD" clId="Web-{5431C7D8-241B-40F3-859B-D41DD962EAD5}" dt="2018-09-17T11:03:01.912" v="34" actId="20577"/>
        <pc:sldMkLst>
          <pc:docMk/>
          <pc:sldMk cId="4167380213" sldId="264"/>
        </pc:sldMkLst>
        <pc:spChg chg="mod">
          <ac:chgData name="N Davies (Melin Primary School)" userId="S::daviesn641@hwbcymru.net::2493d610-b45e-4df8-a41a-ada41c4045f9" providerId="AD" clId="Web-{5431C7D8-241B-40F3-859B-D41DD962EAD5}" dt="2018-09-17T11:03:01.912" v="34" actId="20577"/>
          <ac:spMkLst>
            <pc:docMk/>
            <pc:sldMk cId="4167380213" sldId="264"/>
            <ac:spMk id="3" creationId="{00000000-0000-0000-0000-000000000000}"/>
          </ac:spMkLst>
        </pc:spChg>
      </pc:sldChg>
      <pc:sldChg chg="modSp">
        <pc:chgData name="N Davies (Melin Primary School)" userId="S::daviesn641@hwbcymru.net::2493d610-b45e-4df8-a41a-ada41c4045f9" providerId="AD" clId="Web-{5431C7D8-241B-40F3-859B-D41DD962EAD5}" dt="2018-09-17T14:33:45.053" v="44" actId="20577"/>
        <pc:sldMkLst>
          <pc:docMk/>
          <pc:sldMk cId="3857884518" sldId="267"/>
        </pc:sldMkLst>
        <pc:spChg chg="mod">
          <ac:chgData name="N Davies (Melin Primary School)" userId="S::daviesn641@hwbcymru.net::2493d610-b45e-4df8-a41a-ada41c4045f9" providerId="AD" clId="Web-{5431C7D8-241B-40F3-859B-D41DD962EAD5}" dt="2018-09-17T14:33:45.053" v="44" actId="20577"/>
          <ac:spMkLst>
            <pc:docMk/>
            <pc:sldMk cId="3857884518" sldId="26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47AFC-8EE0-7245-9CE3-4DED0B33C6D8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6BA8D-3115-1F4E-9BF4-B4F3F2359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2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6BA8D-3115-1F4E-9BF4-B4F3F23592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55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0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4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6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98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1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3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6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2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D93DD-6650-054F-949B-3C772D98CEE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988CB-EEB2-B74C-A297-7F9FD78E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9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klYCc9vfhAhXL8uAKHa23BvUQjRx6BAgBEAU&amp;url=https://www.oup.com.au/primary/oxford-reading-buddy&amp;psig=AOvVaw3IB8TcgF7GMgi7_IideAX6&amp;ust=155671735814689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k4ujOMz-x6o&amp;list=PLA62F9999FE2F509C&amp;region=u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xfordreadingbuddy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75" y="2375682"/>
            <a:ext cx="8448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Welcome to </a:t>
            </a:r>
            <a:endParaRPr lang="en-US" sz="6600" b="1" dirty="0"/>
          </a:p>
        </p:txBody>
      </p:sp>
      <p:sp>
        <p:nvSpPr>
          <p:cNvPr id="5" name="AutoShape 2" descr="Image result for oxford reading buddy resour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mage result for oxford reading buddy resourc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7" descr="Image result for oxford reading buddy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3" name="Picture 9" descr="Image result for oxford reading buddy 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48" y="3855696"/>
            <a:ext cx="7394575" cy="26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6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Reading Buddy Library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0117" y="1678851"/>
            <a:ext cx="43157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936767" y="1804340"/>
            <a:ext cx="30919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You can choose books from different series.</a:t>
            </a:r>
          </a:p>
          <a:p>
            <a:endParaRPr lang="en-US" sz="2800" dirty="0"/>
          </a:p>
          <a:p>
            <a:r>
              <a:rPr lang="en-US" sz="2800" dirty="0" smtClean="0"/>
              <a:t>You do not have to read the </a:t>
            </a:r>
            <a:r>
              <a:rPr lang="en-US" sz="2800" dirty="0" err="1" smtClean="0"/>
              <a:t>ebooks</a:t>
            </a:r>
            <a:r>
              <a:rPr lang="en-US" sz="2800" dirty="0" smtClean="0"/>
              <a:t> in any particular order, your child can choose the </a:t>
            </a:r>
            <a:r>
              <a:rPr lang="en-US" sz="2800" dirty="0" err="1" smtClean="0"/>
              <a:t>ebook</a:t>
            </a:r>
            <a:r>
              <a:rPr lang="en-US" sz="2800" dirty="0" smtClean="0"/>
              <a:t> that interests them.  </a:t>
            </a:r>
            <a:endParaRPr lang="en-GB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8295" r="23750" b="6074"/>
          <a:stretch/>
        </p:blipFill>
        <p:spPr bwMode="auto">
          <a:xfrm>
            <a:off x="239402" y="2069394"/>
            <a:ext cx="5619375" cy="430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730094" y="3048000"/>
            <a:ext cx="1884066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0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Coaching eBooks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7556" r="28757" b="60489"/>
          <a:stretch/>
        </p:blipFill>
        <p:spPr bwMode="auto">
          <a:xfrm>
            <a:off x="0" y="2003342"/>
            <a:ext cx="9144000" cy="230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4536931"/>
            <a:ext cx="83820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dirty="0" smtClean="0"/>
              <a:t>If you see this icon it means this is a coaching eBook, it has been specially written to develop comprehension strategies and skills. Each book models comprehension strategies and encourages the student to engage more reflectively to develop a deeper response to texts. </a:t>
            </a:r>
            <a:endParaRPr lang="en-GB" sz="2500" dirty="0"/>
          </a:p>
          <a:p>
            <a:endParaRPr lang="en-GB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83180" y="3921054"/>
            <a:ext cx="1447800" cy="77724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eBooks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0117" y="1678851"/>
            <a:ext cx="43157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7556" r="25917" b="16889"/>
          <a:stretch/>
        </p:blipFill>
        <p:spPr bwMode="auto">
          <a:xfrm>
            <a:off x="1584960" y="1290308"/>
            <a:ext cx="7239000" cy="411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960" y="5237971"/>
            <a:ext cx="838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dirty="0" smtClean="0"/>
              <a:t>When you select a book it gives you the </a:t>
            </a:r>
            <a:r>
              <a:rPr lang="en-GB" sz="2500" b="1" dirty="0" smtClean="0"/>
              <a:t>title</a:t>
            </a:r>
            <a:r>
              <a:rPr lang="en-GB" sz="2500" dirty="0" smtClean="0"/>
              <a:t>, </a:t>
            </a:r>
            <a:r>
              <a:rPr lang="en-GB" sz="2500" b="1" dirty="0" smtClean="0"/>
              <a:t>author</a:t>
            </a:r>
            <a:r>
              <a:rPr lang="en-GB" sz="2500" dirty="0" smtClean="0"/>
              <a:t> and </a:t>
            </a:r>
            <a:r>
              <a:rPr lang="en-GB" sz="2500" b="1" dirty="0" smtClean="0"/>
              <a:t>illustrator</a:t>
            </a:r>
            <a:r>
              <a:rPr lang="en-GB" sz="2500" dirty="0" smtClean="0"/>
              <a:t>. It also gives you an explanation about what the book is about, this would normally be found in the </a:t>
            </a:r>
            <a:r>
              <a:rPr lang="en-GB" sz="2500" b="1" dirty="0" smtClean="0"/>
              <a:t>blurb</a:t>
            </a:r>
            <a:r>
              <a:rPr lang="en-GB" sz="2500" dirty="0" smtClean="0"/>
              <a:t> on the back cover. </a:t>
            </a:r>
            <a:endParaRPr lang="en-GB" sz="25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758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4249" y="117514"/>
            <a:ext cx="710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eBooks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6666" r="-920" b="4147"/>
          <a:stretch/>
        </p:blipFill>
        <p:spPr bwMode="auto">
          <a:xfrm>
            <a:off x="315102" y="2263625"/>
            <a:ext cx="8513795" cy="427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7741920" y="5212080"/>
            <a:ext cx="508282" cy="101346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9671" y="4239905"/>
            <a:ext cx="2213049" cy="124649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Play, stop and volume controls</a:t>
            </a:r>
            <a:endParaRPr lang="en-GB" sz="25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65622" y="5501640"/>
            <a:ext cx="248778" cy="8763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63625" y="4350306"/>
            <a:ext cx="1540504" cy="86177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Turn the pages</a:t>
            </a:r>
            <a:endParaRPr lang="en-GB" sz="2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09698" y="3054309"/>
            <a:ext cx="1566045" cy="86177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Close the book </a:t>
            </a:r>
            <a:endParaRPr lang="en-GB" sz="25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848600" y="2545080"/>
            <a:ext cx="427143" cy="50922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9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4249" y="117514"/>
            <a:ext cx="710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eBooks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50000" b="3926"/>
          <a:stretch/>
        </p:blipFill>
        <p:spPr bwMode="auto">
          <a:xfrm>
            <a:off x="3886200" y="1854668"/>
            <a:ext cx="4892040" cy="490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712720" y="2069394"/>
            <a:ext cx="1280160" cy="612846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8120" y="2375817"/>
            <a:ext cx="3154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/>
              <a:t>This will give you a contents page of the book. You can choose section that interest you or the pick up from the chapter that you finished at last time. 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23972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eBooks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0117" y="1678851"/>
            <a:ext cx="43157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t="7555" r="583" b="4000"/>
          <a:stretch/>
        </p:blipFill>
        <p:spPr bwMode="auto">
          <a:xfrm>
            <a:off x="3400115" y="1795602"/>
            <a:ext cx="5483210" cy="49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727960" y="2651760"/>
            <a:ext cx="2002133" cy="1524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3360" y="2263627"/>
            <a:ext cx="286512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/>
              <a:t>Throughout the text you will notice Green speech bubbles. These will give you information about text features or ask you questions that you can answer as you read the book?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37491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Quizzes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24592" r="8852" b="4148"/>
          <a:stretch/>
        </p:blipFill>
        <p:spPr bwMode="auto">
          <a:xfrm>
            <a:off x="281940" y="2936308"/>
            <a:ext cx="3647523" cy="2717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3" t="8667" r="36834" b="50085"/>
          <a:stretch/>
        </p:blipFill>
        <p:spPr bwMode="auto">
          <a:xfrm>
            <a:off x="4098385" y="2936309"/>
            <a:ext cx="4695093" cy="2717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" y="2074535"/>
            <a:ext cx="8580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/>
              <a:t>Once you have read the book, you can complete the quiz. You will be presented with a range of question styles. </a:t>
            </a:r>
            <a:endParaRPr lang="en-GB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1012231" y="5759197"/>
            <a:ext cx="21869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Book Review</a:t>
            </a:r>
            <a:endParaRPr lang="en-GB" sz="2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52460" y="5859041"/>
            <a:ext cx="2496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Multiple choice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2706557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Quizzes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t="8445" r="36084" b="45777"/>
          <a:stretch/>
        </p:blipFill>
        <p:spPr bwMode="auto">
          <a:xfrm>
            <a:off x="161574" y="2785674"/>
            <a:ext cx="4410426" cy="2804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8371" r="30500" b="38148"/>
          <a:stretch/>
        </p:blipFill>
        <p:spPr bwMode="auto">
          <a:xfrm>
            <a:off x="4796716" y="2785674"/>
            <a:ext cx="4210124" cy="2804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" y="5759197"/>
            <a:ext cx="3398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Complete the sentence</a:t>
            </a:r>
            <a:endParaRPr lang="en-GB" sz="2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68740" y="5859041"/>
            <a:ext cx="20541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Sequencing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166117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Quizzes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4" t="8445" r="20584" b="42518"/>
          <a:stretch/>
        </p:blipFill>
        <p:spPr bwMode="auto">
          <a:xfrm>
            <a:off x="3958844" y="1556094"/>
            <a:ext cx="4779668" cy="2497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110" r="21084" b="33111"/>
          <a:stretch/>
        </p:blipFill>
        <p:spPr bwMode="auto">
          <a:xfrm>
            <a:off x="514604" y="4213860"/>
            <a:ext cx="4527046" cy="2484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604" y="2566440"/>
            <a:ext cx="3398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Sorting into groups</a:t>
            </a:r>
            <a:endParaRPr lang="en-GB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21588" y="5217393"/>
            <a:ext cx="32280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Matching descriptions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861879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Badges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3186" r="15416" b="5629"/>
          <a:stretch/>
        </p:blipFill>
        <p:spPr bwMode="auto">
          <a:xfrm>
            <a:off x="440033" y="2310748"/>
            <a:ext cx="5214007" cy="370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0720" y="1450601"/>
            <a:ext cx="338328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/>
              <a:t>The children can earn badges once they have:</a:t>
            </a:r>
          </a:p>
          <a:p>
            <a:endParaRPr lang="en-GB" sz="25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/>
              <a:t>C</a:t>
            </a:r>
            <a:r>
              <a:rPr lang="en-GB" sz="2500" dirty="0" smtClean="0"/>
              <a:t>ompleted their </a:t>
            </a:r>
            <a:r>
              <a:rPr lang="en-GB" sz="2500" b="1" dirty="0" smtClean="0"/>
              <a:t>1</a:t>
            </a:r>
            <a:r>
              <a:rPr lang="en-GB" sz="2500" b="1" baseline="30000" dirty="0" smtClean="0"/>
              <a:t>st</a:t>
            </a:r>
            <a:r>
              <a:rPr lang="en-GB" sz="2500" b="1" dirty="0" smtClean="0"/>
              <a:t> quiz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/>
              <a:t>R</a:t>
            </a:r>
            <a:r>
              <a:rPr lang="en-GB" sz="2500" dirty="0" smtClean="0"/>
              <a:t>ead </a:t>
            </a:r>
            <a:r>
              <a:rPr lang="en-GB" sz="2500" b="1" dirty="0" smtClean="0"/>
              <a:t>3 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b="1" dirty="0" smtClean="0"/>
              <a:t>Full marks </a:t>
            </a:r>
            <a:r>
              <a:rPr lang="en-GB" sz="2500" dirty="0" smtClean="0"/>
              <a:t>in a quiz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 smtClean="0"/>
              <a:t>Listened to all </a:t>
            </a:r>
            <a:r>
              <a:rPr lang="en-GB" sz="2500" b="1" dirty="0" smtClean="0"/>
              <a:t>coaching </a:t>
            </a:r>
            <a:r>
              <a:rPr lang="en-GB" sz="2500" b="1" dirty="0" err="1" smtClean="0"/>
              <a:t>ebook</a:t>
            </a:r>
            <a:r>
              <a:rPr lang="en-GB" sz="2500" b="1" dirty="0" smtClean="0"/>
              <a:t> prompts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 smtClean="0"/>
              <a:t>Completed their </a:t>
            </a:r>
            <a:r>
              <a:rPr lang="en-GB" sz="2500" b="1" dirty="0" smtClean="0"/>
              <a:t>5</a:t>
            </a:r>
            <a:r>
              <a:rPr lang="en-GB" sz="2500" b="1" baseline="30000" dirty="0" smtClean="0"/>
              <a:t>th</a:t>
            </a:r>
            <a:r>
              <a:rPr lang="en-GB" sz="2500" b="1" dirty="0" smtClean="0"/>
              <a:t>, 10</a:t>
            </a:r>
            <a:r>
              <a:rPr lang="en-GB" sz="2500" b="1" baseline="30000" dirty="0" smtClean="0"/>
              <a:t>th</a:t>
            </a:r>
            <a:r>
              <a:rPr lang="en-GB" sz="2500" b="1" dirty="0" smtClean="0"/>
              <a:t>, 15</a:t>
            </a:r>
            <a:r>
              <a:rPr lang="en-GB" sz="2500" b="1" baseline="30000" dirty="0" smtClean="0"/>
              <a:t>th</a:t>
            </a:r>
            <a:r>
              <a:rPr lang="en-GB" sz="2500" b="1" dirty="0" smtClean="0"/>
              <a:t> </a:t>
            </a:r>
            <a:r>
              <a:rPr lang="en-GB" sz="2500" dirty="0" smtClean="0"/>
              <a:t>and </a:t>
            </a:r>
            <a:r>
              <a:rPr lang="en-GB" sz="2500" b="1" dirty="0" smtClean="0"/>
              <a:t>20</a:t>
            </a:r>
            <a:r>
              <a:rPr lang="en-GB" sz="2500" b="1" baseline="30000" dirty="0" smtClean="0"/>
              <a:t>th</a:t>
            </a:r>
            <a:r>
              <a:rPr lang="en-GB" sz="2500" b="1" dirty="0" smtClean="0"/>
              <a:t> </a:t>
            </a:r>
            <a:r>
              <a:rPr lang="en-GB" sz="2500" dirty="0" smtClean="0"/>
              <a:t>quiz. 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1763812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91" y="26074"/>
            <a:ext cx="5951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Introducing Oxford Reading Buddy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0117" y="1678851"/>
            <a:ext cx="43157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267200" y="1743423"/>
            <a:ext cx="48683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We have recently bought a fantastic new resource designed to support and improve your child’s reading and comprehensive skills, both in school and, at home. </a:t>
            </a:r>
          </a:p>
          <a:p>
            <a:endParaRPr lang="en-GB" sz="3200" dirty="0"/>
          </a:p>
        </p:txBody>
      </p:sp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16948" r="31083" b="24741"/>
          <a:stretch/>
        </p:blipFill>
        <p:spPr bwMode="auto">
          <a:xfrm>
            <a:off x="325987" y="2633057"/>
            <a:ext cx="3743093" cy="198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5507" y="4858435"/>
            <a:ext cx="3773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Here’s a short video explaining how the resource works. </a:t>
            </a:r>
          </a:p>
        </p:txBody>
      </p:sp>
    </p:spTree>
    <p:extLst>
      <p:ext uri="{BB962C8B-B14F-4D97-AF65-F5344CB8AC3E}">
        <p14:creationId xmlns:p14="http://schemas.microsoft.com/office/powerpoint/2010/main" val="29559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Certificates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17334" r="22333" b="13926"/>
          <a:stretch/>
        </p:blipFill>
        <p:spPr bwMode="auto">
          <a:xfrm>
            <a:off x="1260436" y="1987891"/>
            <a:ext cx="3067723" cy="212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16666" r="21833" b="13259"/>
          <a:stretch/>
        </p:blipFill>
        <p:spPr bwMode="auto">
          <a:xfrm>
            <a:off x="5120640" y="1985847"/>
            <a:ext cx="3114652" cy="217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16667" r="22166" b="13852"/>
          <a:stretch/>
        </p:blipFill>
        <p:spPr bwMode="auto">
          <a:xfrm>
            <a:off x="3077147" y="4427959"/>
            <a:ext cx="3305891" cy="229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627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6650" y="250268"/>
            <a:ext cx="7221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Reading Buddy in School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124" y="4791423"/>
            <a:ext cx="8891752" cy="16773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2500" dirty="0" smtClean="0"/>
              <a:t>Reading Buddy will be used as part of a Guided Reading Carousel. Children will work as a focused group with a Teacher, reading together as a group. They can also access this independently using iPads and Chrome books</a:t>
            </a:r>
            <a:r>
              <a:rPr lang="en-GB" sz="2800" dirty="0" smtClean="0"/>
              <a:t>. 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40" y="1812002"/>
            <a:ext cx="3703319" cy="276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88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6650" y="250268"/>
            <a:ext cx="7221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Reading Buddy in School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124" y="2078274"/>
            <a:ext cx="8891752" cy="35548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 smtClean="0"/>
              <a:t>Pupils will still receive a reading book to take home </a:t>
            </a:r>
            <a:r>
              <a:rPr lang="en-GB" sz="2500" b="1" dirty="0" smtClean="0"/>
              <a:t>each day</a:t>
            </a:r>
            <a:r>
              <a:rPr lang="en-GB" sz="2500" dirty="0" smtClean="0"/>
              <a:t>, these are changed </a:t>
            </a:r>
            <a:r>
              <a:rPr lang="en-GB" sz="2500" b="1" dirty="0" smtClean="0"/>
              <a:t>weekly</a:t>
            </a:r>
            <a:r>
              <a:rPr lang="en-GB" sz="2500" dirty="0" smtClean="0"/>
              <a:t>. </a:t>
            </a:r>
            <a:endParaRPr lang="en-GB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 smtClean="0"/>
              <a:t>We will still expect the pupils to read </a:t>
            </a:r>
            <a:r>
              <a:rPr lang="en-GB" sz="2500" b="1" dirty="0" smtClean="0"/>
              <a:t>5 times in a week</a:t>
            </a:r>
            <a:r>
              <a:rPr lang="en-GB" sz="2500" dirty="0" smtClean="0"/>
              <a:t>, however do not have to only read their reading book, they can read </a:t>
            </a:r>
            <a:r>
              <a:rPr lang="en-GB" sz="2500" dirty="0" err="1" smtClean="0"/>
              <a:t>ebooks</a:t>
            </a:r>
            <a:r>
              <a:rPr lang="en-GB" sz="2500" dirty="0" smtClean="0"/>
              <a:t> as well as library books, or any books you have at home.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 smtClean="0"/>
              <a:t>Can you please make a note of any of these books in their reading record as we will reward those children who have </a:t>
            </a:r>
            <a:r>
              <a:rPr lang="en-GB" sz="2500" b="1" dirty="0" smtClean="0"/>
              <a:t>read 5 times </a:t>
            </a:r>
            <a:r>
              <a:rPr lang="en-GB" sz="2500" dirty="0" smtClean="0"/>
              <a:t>for </a:t>
            </a:r>
            <a:r>
              <a:rPr lang="en-GB" sz="2500" b="1" dirty="0" smtClean="0"/>
              <a:t>10 consecutive weeks. </a:t>
            </a:r>
            <a:endParaRPr lang="en-GB" sz="2800" b="1" dirty="0" smtClean="0"/>
          </a:p>
        </p:txBody>
      </p:sp>
      <p:sp>
        <p:nvSpPr>
          <p:cNvPr id="3" name="AutoShape 2" descr="Image result for cartoon reading  boo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mage result for cartoon reading  book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https://cmkt-image-prd.global.ssl.fastly.net/0.1.0/ps/1258401/910/607/m1/fpnw/wm0/o-.jpg?1462905633&amp;s=d1482575ed9cc221f5cdc0f6df43603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t="28593" r="45750" b="18222"/>
          <a:stretch/>
        </p:blipFill>
        <p:spPr bwMode="auto">
          <a:xfrm>
            <a:off x="6248400" y="5203562"/>
            <a:ext cx="2437877" cy="16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291" y="193713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Reporting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124" y="5416571"/>
            <a:ext cx="8891752" cy="12464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2500" dirty="0" smtClean="0"/>
              <a:t>All staff are able to create reports to see the children’s progress through their reading levels, how many badges they have earned, when they last logged in, quiz scores etc. </a:t>
            </a:r>
            <a:endParaRPr lang="en-GB" sz="2800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25333" r="17834" b="12148"/>
          <a:stretch/>
        </p:blipFill>
        <p:spPr bwMode="auto">
          <a:xfrm>
            <a:off x="1855812" y="1663871"/>
            <a:ext cx="6364434" cy="342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275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291" y="193713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Reporting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124" y="5416571"/>
            <a:ext cx="8891752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2500" dirty="0" smtClean="0"/>
              <a:t>We are also able to see their engagement levels e.g. last time they logged in, how many books they have read at each level and so far.</a:t>
            </a:r>
            <a:endParaRPr lang="en-GB" sz="28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t="50000" r="20917" b="7111"/>
          <a:stretch/>
        </p:blipFill>
        <p:spPr bwMode="auto">
          <a:xfrm>
            <a:off x="1188720" y="2069394"/>
            <a:ext cx="7299960" cy="284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62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758" y="203700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Questions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t="28445" r="53583" b="20000"/>
          <a:stretch/>
        </p:blipFill>
        <p:spPr bwMode="auto">
          <a:xfrm>
            <a:off x="3128010" y="3455934"/>
            <a:ext cx="2887980" cy="30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4399" y="1861176"/>
            <a:ext cx="6709602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5000" dirty="0" smtClean="0"/>
              <a:t>Thank you for listening. </a:t>
            </a:r>
          </a:p>
        </p:txBody>
      </p:sp>
    </p:spTree>
    <p:extLst>
      <p:ext uri="{BB962C8B-B14F-4D97-AF65-F5344CB8AC3E}">
        <p14:creationId xmlns:p14="http://schemas.microsoft.com/office/powerpoint/2010/main" val="1840978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291" y="1618956"/>
            <a:ext cx="690202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hlinkClick r:id="rId3"/>
              </a:rPr>
              <a:t>www.oxfordreadingbuddy.com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4291" y="26074"/>
            <a:ext cx="5951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Logging on to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Oxford Reading Buddy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7649" r="7183" b="7649"/>
          <a:stretch/>
        </p:blipFill>
        <p:spPr bwMode="auto">
          <a:xfrm>
            <a:off x="167640" y="2514600"/>
            <a:ext cx="6911172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446520" y="2697480"/>
            <a:ext cx="1783080" cy="1021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77872" y="3566160"/>
            <a:ext cx="186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</a:rPr>
              <a:t>Student Login</a:t>
            </a:r>
            <a:endParaRPr lang="en-US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8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7778" r="25000" b="27926"/>
          <a:stretch/>
        </p:blipFill>
        <p:spPr bwMode="auto">
          <a:xfrm>
            <a:off x="3174295" y="1989970"/>
            <a:ext cx="5667615" cy="409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4063" y="30497"/>
            <a:ext cx="72538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FF00"/>
                </a:solidFill>
              </a:rPr>
              <a:t>Logging on to</a:t>
            </a:r>
          </a:p>
          <a:p>
            <a:pPr algn="ctr"/>
            <a:r>
              <a:rPr lang="en-US" sz="3500" b="1" dirty="0">
                <a:solidFill>
                  <a:srgbClr val="FFFF00"/>
                </a:solidFill>
              </a:rPr>
              <a:t>Oxford Reading Buddy</a:t>
            </a:r>
          </a:p>
        </p:txBody>
      </p:sp>
      <p:grpSp>
        <p:nvGrpSpPr>
          <p:cNvPr id="5" name="Group 4"/>
          <p:cNvGrpSpPr/>
          <p:nvPr/>
        </p:nvGrpSpPr>
        <p:grpSpPr>
          <a:xfrm rot="20825894">
            <a:off x="457821" y="2990988"/>
            <a:ext cx="3174295" cy="1796273"/>
            <a:chOff x="469662" y="2463307"/>
            <a:chExt cx="5458697" cy="300785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8296" r="33667" b="55704"/>
            <a:stretch/>
          </p:blipFill>
          <p:spPr bwMode="auto">
            <a:xfrm>
              <a:off x="469662" y="2463307"/>
              <a:ext cx="5458697" cy="30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16280" y="4754880"/>
              <a:ext cx="914400" cy="2895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3099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91" y="193714"/>
            <a:ext cx="595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Choosing a Reading Buddy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7409" r="15833" b="49184"/>
          <a:stretch/>
        </p:blipFill>
        <p:spPr bwMode="auto">
          <a:xfrm>
            <a:off x="473713" y="2069394"/>
            <a:ext cx="789177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1357" y="4785736"/>
            <a:ext cx="89374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500" dirty="0" smtClean="0"/>
              <a:t>The chosen Reading Buddy will guide and support you through your child through their reading journey.   </a:t>
            </a:r>
            <a:endParaRPr lang="en-GB" sz="35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320047" y="1560477"/>
            <a:ext cx="375456" cy="591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05895" y="1143000"/>
            <a:ext cx="1118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Settings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1707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91" y="193714"/>
            <a:ext cx="595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Reading Buddy Dashboard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626" y="4457342"/>
            <a:ext cx="84845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Library – </a:t>
            </a:r>
            <a:r>
              <a:rPr lang="en-US" sz="2500" dirty="0" smtClean="0"/>
              <a:t>A expansive range of reading books to meet your child’s reading level. </a:t>
            </a:r>
          </a:p>
          <a:p>
            <a:r>
              <a:rPr lang="en-US" sz="2500" b="1" dirty="0" smtClean="0"/>
              <a:t>Badges – </a:t>
            </a:r>
            <a:r>
              <a:rPr lang="en-US" sz="2500" dirty="0" smtClean="0"/>
              <a:t>Rewards you can collect as you complete reading books and quizzes. </a:t>
            </a:r>
          </a:p>
          <a:p>
            <a:r>
              <a:rPr lang="en-US" sz="2500" b="1" dirty="0" smtClean="0"/>
              <a:t>Progress – </a:t>
            </a:r>
            <a:r>
              <a:rPr lang="en-US" sz="2500" dirty="0" smtClean="0"/>
              <a:t>Shows how many books have been read. You can also enter other books you have read. </a:t>
            </a:r>
            <a:endParaRPr lang="en-US" sz="25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7112" r="15000" b="49778"/>
          <a:stretch/>
        </p:blipFill>
        <p:spPr bwMode="auto">
          <a:xfrm>
            <a:off x="487819" y="1950720"/>
            <a:ext cx="8138159" cy="253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24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Reading Buddy Library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8295" r="23334" b="5037"/>
          <a:stretch/>
        </p:blipFill>
        <p:spPr bwMode="auto">
          <a:xfrm>
            <a:off x="184571" y="2069394"/>
            <a:ext cx="6018627" cy="466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1505514"/>
            <a:ext cx="3200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Reading Levels have been allocated by the child’s teacher and match the level reading book they take home.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There are over 20 </a:t>
            </a:r>
            <a:r>
              <a:rPr lang="en-GB" sz="2000" dirty="0" err="1" smtClean="0"/>
              <a:t>ebooks</a:t>
            </a:r>
            <a:r>
              <a:rPr lang="en-GB" sz="2000" dirty="0" smtClean="0"/>
              <a:t> available per reading level. These cover a range of fiction, non-fiction and poetry texts.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The </a:t>
            </a:r>
            <a:r>
              <a:rPr lang="en-GB" sz="2000" dirty="0" err="1" smtClean="0"/>
              <a:t>ebooks</a:t>
            </a:r>
            <a:r>
              <a:rPr lang="en-GB" sz="2000" dirty="0" smtClean="0"/>
              <a:t> and paper reading books are not duplicated giving an expansive range of texts.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5385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Reading Buddy Library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8222" r="38916" b="32815"/>
          <a:stretch/>
        </p:blipFill>
        <p:spPr bwMode="auto">
          <a:xfrm>
            <a:off x="3665718" y="2880360"/>
            <a:ext cx="5082042" cy="36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499360" y="3910965"/>
            <a:ext cx="1341120" cy="386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4320" y="2069394"/>
            <a:ext cx="3124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/>
              <a:t>You will only be able to access </a:t>
            </a:r>
            <a:r>
              <a:rPr lang="en-GB" sz="2500" dirty="0" err="1" smtClean="0"/>
              <a:t>ebooks</a:t>
            </a:r>
            <a:r>
              <a:rPr lang="en-GB" sz="2500" dirty="0" smtClean="0"/>
              <a:t> at the reading level your child is on, as well as previous completed levels.</a:t>
            </a:r>
          </a:p>
          <a:p>
            <a:endParaRPr lang="en-GB" sz="2500" dirty="0"/>
          </a:p>
          <a:p>
            <a:r>
              <a:rPr lang="en-GB" sz="2500" dirty="0" smtClean="0"/>
              <a:t>Once your child’s teacher is ready to move them onto the next level, they will allocate the next level. </a:t>
            </a:r>
          </a:p>
          <a:p>
            <a:endParaRPr lang="en-GB" sz="2500" dirty="0"/>
          </a:p>
          <a:p>
            <a:r>
              <a:rPr lang="en-GB" sz="2500" dirty="0" smtClean="0"/>
              <a:t> 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35710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69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91" y="193714"/>
            <a:ext cx="595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Reading Buddy Library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0117" y="1678851"/>
            <a:ext cx="43157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143795" y="2848479"/>
            <a:ext cx="312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You can choose to read Fiction or </a:t>
            </a:r>
          </a:p>
          <a:p>
            <a:r>
              <a:rPr lang="en-US" sz="2800" dirty="0" smtClean="0"/>
              <a:t>Non-Fiction texts. </a:t>
            </a:r>
            <a:endParaRPr lang="en-GB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7334" r="25047" b="5555"/>
          <a:stretch/>
        </p:blipFill>
        <p:spPr bwMode="auto">
          <a:xfrm>
            <a:off x="583170" y="2069394"/>
            <a:ext cx="5428222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3627120" y="3093720"/>
            <a:ext cx="2516675" cy="447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8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7E6A76BFD6D7459216B9D049F31B91" ma:contentTypeVersion="" ma:contentTypeDescription="Create a new document." ma:contentTypeScope="" ma:versionID="f9d271067758c8ad607cb35a2c74b13b">
  <xsd:schema xmlns:xsd="http://www.w3.org/2001/XMLSchema" xmlns:xs="http://www.w3.org/2001/XMLSchema" xmlns:p="http://schemas.microsoft.com/office/2006/metadata/properties" xmlns:ns2="44b88b4c-a0d3-4581-99a5-7fb4b4fb339b" targetNamespace="http://schemas.microsoft.com/office/2006/metadata/properties" ma:root="true" ma:fieldsID="79480142d84863f68614db65740e9fda" ns2:_="">
    <xsd:import namespace="44b88b4c-a0d3-4581-99a5-7fb4b4fb33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88b4c-a0d3-4581-99a5-7fb4b4fb33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CE8D1A-C69A-41D2-89B3-95953DF17E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7B247F-706D-48F0-A83D-D553EBC489C0}">
  <ds:schemaRefs>
    <ds:schemaRef ds:uri="http://purl.org/dc/terms/"/>
    <ds:schemaRef ds:uri="http://purl.org/dc/dcmitype/"/>
    <ds:schemaRef ds:uri="http://schemas.openxmlformats.org/package/2006/metadata/core-properties"/>
    <ds:schemaRef ds:uri="44b88b4c-a0d3-4581-99a5-7fb4b4fb339b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839E485-44BA-461F-BED0-C836D4BD60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b88b4c-a0d3-4581-99a5-7fb4b4fb33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765</Words>
  <Application>Microsoft Office PowerPoint</Application>
  <PresentationFormat>On-screen Show (4:3)</PresentationFormat>
  <Paragraphs>92</Paragraphs>
  <Slides>25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Richards</dc:creator>
  <cp:lastModifiedBy>N Davies</cp:lastModifiedBy>
  <cp:revision>31</cp:revision>
  <dcterms:created xsi:type="dcterms:W3CDTF">2016-06-16T20:45:41Z</dcterms:created>
  <dcterms:modified xsi:type="dcterms:W3CDTF">2019-06-27T14:49:34Z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0x010100517E6A76BFD6D7459216B9D049F31B91</vt:lpwstr>
  </property>
</Properties>
</file>