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9" r:id="rId1"/>
  </p:sldMasterIdLst>
  <p:notesMasterIdLst>
    <p:notesMasterId r:id="rId78"/>
  </p:notesMasterIdLst>
  <p:handoutMasterIdLst>
    <p:handoutMasterId r:id="rId79"/>
  </p:handoutMasterIdLst>
  <p:sldIdLst>
    <p:sldId id="316" r:id="rId2"/>
    <p:sldId id="382" r:id="rId3"/>
    <p:sldId id="320" r:id="rId4"/>
    <p:sldId id="321" r:id="rId5"/>
    <p:sldId id="269" r:id="rId6"/>
    <p:sldId id="272" r:id="rId7"/>
    <p:sldId id="288" r:id="rId8"/>
    <p:sldId id="270" r:id="rId9"/>
    <p:sldId id="273" r:id="rId10"/>
    <p:sldId id="296" r:id="rId11"/>
    <p:sldId id="275" r:id="rId12"/>
    <p:sldId id="274" r:id="rId13"/>
    <p:sldId id="295" r:id="rId14"/>
    <p:sldId id="277" r:id="rId15"/>
    <p:sldId id="271" r:id="rId16"/>
    <p:sldId id="279" r:id="rId17"/>
    <p:sldId id="278" r:id="rId18"/>
    <p:sldId id="297" r:id="rId19"/>
    <p:sldId id="300" r:id="rId20"/>
    <p:sldId id="301" r:id="rId21"/>
    <p:sldId id="373" r:id="rId22"/>
    <p:sldId id="374" r:id="rId23"/>
    <p:sldId id="375" r:id="rId24"/>
    <p:sldId id="376" r:id="rId25"/>
    <p:sldId id="377" r:id="rId26"/>
    <p:sldId id="378" r:id="rId27"/>
    <p:sldId id="379" r:id="rId28"/>
    <p:sldId id="381" r:id="rId29"/>
    <p:sldId id="384" r:id="rId30"/>
    <p:sldId id="324" r:id="rId31"/>
    <p:sldId id="325" r:id="rId32"/>
    <p:sldId id="326" r:id="rId33"/>
    <p:sldId id="327" r:id="rId34"/>
    <p:sldId id="328" r:id="rId35"/>
    <p:sldId id="329" r:id="rId36"/>
    <p:sldId id="330" r:id="rId37"/>
    <p:sldId id="331" r:id="rId38"/>
    <p:sldId id="332" r:id="rId39"/>
    <p:sldId id="361" r:id="rId40"/>
    <p:sldId id="362" r:id="rId41"/>
    <p:sldId id="363" r:id="rId42"/>
    <p:sldId id="364" r:id="rId43"/>
    <p:sldId id="365" r:id="rId44"/>
    <p:sldId id="366" r:id="rId45"/>
    <p:sldId id="367" r:id="rId46"/>
    <p:sldId id="368" r:id="rId47"/>
    <p:sldId id="385" r:id="rId48"/>
    <p:sldId id="369" r:id="rId49"/>
    <p:sldId id="333" r:id="rId50"/>
    <p:sldId id="334" r:id="rId51"/>
    <p:sldId id="335" r:id="rId52"/>
    <p:sldId id="336" r:id="rId53"/>
    <p:sldId id="337" r:id="rId54"/>
    <p:sldId id="338" r:id="rId55"/>
    <p:sldId id="370" r:id="rId56"/>
    <p:sldId id="371" r:id="rId57"/>
    <p:sldId id="372" r:id="rId58"/>
    <p:sldId id="340" r:id="rId59"/>
    <p:sldId id="341" r:id="rId60"/>
    <p:sldId id="342" r:id="rId61"/>
    <p:sldId id="343" r:id="rId62"/>
    <p:sldId id="344" r:id="rId63"/>
    <p:sldId id="345" r:id="rId64"/>
    <p:sldId id="346" r:id="rId65"/>
    <p:sldId id="347" r:id="rId66"/>
    <p:sldId id="386" r:id="rId67"/>
    <p:sldId id="351" r:id="rId68"/>
    <p:sldId id="352" r:id="rId69"/>
    <p:sldId id="353" r:id="rId70"/>
    <p:sldId id="354" r:id="rId71"/>
    <p:sldId id="355" r:id="rId72"/>
    <p:sldId id="356" r:id="rId73"/>
    <p:sldId id="357" r:id="rId74"/>
    <p:sldId id="358" r:id="rId75"/>
    <p:sldId id="359" r:id="rId76"/>
    <p:sldId id="360" r:id="rId77"/>
  </p:sldIdLst>
  <p:sldSz cx="9144000" cy="6858000" type="screen4x3"/>
  <p:notesSz cx="7010400" cy="9296400"/>
  <p:custDataLst>
    <p:tags r:id="rId81"/>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4BC"/>
    <a:srgbClr val="FBF243"/>
    <a:srgbClr val="000000"/>
    <a:srgbClr val="540000"/>
    <a:srgbClr val="94373C"/>
    <a:srgbClr val="FFFFFF"/>
    <a:srgbClr val="993300"/>
    <a:srgbClr val="5C0000"/>
    <a:srgbClr val="F3E9E9"/>
    <a:srgbClr val="F2E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33" autoAdjust="0"/>
  </p:normalViewPr>
  <p:slideViewPr>
    <p:cSldViewPr snapToObjects="1">
      <p:cViewPr varScale="1">
        <p:scale>
          <a:sx n="58" d="100"/>
          <a:sy n="58" d="100"/>
        </p:scale>
        <p:origin x="-250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interSettings" Target="printerSettings/printerSettings1.bin"/><Relationship Id="rId81" Type="http://schemas.openxmlformats.org/officeDocument/2006/relationships/tags" Target="tags/tag1.xml"/><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handoutMaster" Target="handoutMasters/handout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smtClean="0">
                <a:latin typeface="Calibri" pitchFamily="34" charset="0"/>
              </a:defRPr>
            </a:lvl1pPr>
          </a:lstStyle>
          <a:p>
            <a:pPr>
              <a:defRPr/>
            </a:pPr>
            <a:endParaRPr lang="en-US"/>
          </a:p>
        </p:txBody>
      </p:sp>
      <p:sp>
        <p:nvSpPr>
          <p:cNvPr id="3" name="Date Placeholder 2"/>
          <p:cNvSpPr>
            <a:spLocks noGrp="1"/>
          </p:cNvSpPr>
          <p:nvPr>
            <p:ph type="dt" sz="quarter"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smtClean="0">
                <a:latin typeface="Calibri" pitchFamily="34" charset="0"/>
              </a:defRPr>
            </a:lvl1pPr>
          </a:lstStyle>
          <a:p>
            <a:pPr>
              <a:defRPr/>
            </a:pPr>
            <a:fld id="{193DEED5-7834-4271-8C64-864058CB08DF}" type="datetime1">
              <a:rPr lang="en-US"/>
              <a:pPr>
                <a:defRPr/>
              </a:pPr>
              <a:t>3/26/13</a:t>
            </a:fld>
            <a:endParaRPr lang="en-US"/>
          </a:p>
        </p:txBody>
      </p:sp>
      <p:sp>
        <p:nvSpPr>
          <p:cNvPr id="4" name="Footer Placeholder 3"/>
          <p:cNvSpPr>
            <a:spLocks noGrp="1"/>
          </p:cNvSpPr>
          <p:nvPr>
            <p:ph type="ftr" sz="quarter" idx="2"/>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smtClean="0">
                <a:latin typeface="Calibri" pitchFamily="34" charset="0"/>
              </a:defRPr>
            </a:lvl1pPr>
          </a:lstStyle>
          <a:p>
            <a:pPr>
              <a:defRPr/>
            </a:pPr>
            <a:endParaRPr lang="en-US"/>
          </a:p>
        </p:txBody>
      </p:sp>
      <p:sp>
        <p:nvSpPr>
          <p:cNvPr id="5" name="Slide Number Placeholder 4"/>
          <p:cNvSpPr>
            <a:spLocks noGrp="1"/>
          </p:cNvSpPr>
          <p:nvPr>
            <p:ph type="sldNum" sz="quarter" idx="3"/>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atin typeface="Calibri" pitchFamily="34" charset="0"/>
              </a:defRPr>
            </a:lvl1pPr>
          </a:lstStyle>
          <a:p>
            <a:pPr>
              <a:defRPr/>
            </a:pPr>
            <a:fld id="{ABD2D606-E50D-4B4B-A519-574343E68599}" type="slidenum">
              <a:rPr lang="en-US"/>
              <a:pPr>
                <a:defRPr/>
              </a:pPr>
              <a:t>‹#›</a:t>
            </a:fld>
            <a:endParaRPr lang="en-US"/>
          </a:p>
        </p:txBody>
      </p:sp>
    </p:spTree>
    <p:extLst>
      <p:ext uri="{BB962C8B-B14F-4D97-AF65-F5344CB8AC3E}">
        <p14:creationId xmlns:p14="http://schemas.microsoft.com/office/powerpoint/2010/main" val="35422563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smtClean="0">
                <a:latin typeface="Calibri" pitchFamily="34" charset="0"/>
              </a:defRPr>
            </a:lvl1pPr>
          </a:lstStyle>
          <a:p>
            <a:pPr>
              <a:defRPr/>
            </a:pPr>
            <a:endParaRPr lang="en-US"/>
          </a:p>
        </p:txBody>
      </p:sp>
      <p:sp>
        <p:nvSpPr>
          <p:cNvPr id="3" name="Date Placeholder 2"/>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smtClean="0">
                <a:latin typeface="Calibri" pitchFamily="34" charset="0"/>
              </a:defRPr>
            </a:lvl1pPr>
          </a:lstStyle>
          <a:p>
            <a:pPr>
              <a:defRPr/>
            </a:pPr>
            <a:fld id="{1031DA0C-B298-4542-A50C-D2F1EC290C9D}" type="datetime1">
              <a:rPr lang="en-US"/>
              <a:pPr>
                <a:defRPr/>
              </a:pPr>
              <a:t>3/26/13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smtClean="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atin typeface="Calibri" pitchFamily="34" charset="0"/>
              </a:defRPr>
            </a:lvl1pPr>
          </a:lstStyle>
          <a:p>
            <a:pPr>
              <a:defRPr/>
            </a:pPr>
            <a:fld id="{77F2FA7A-D257-4FF0-95BF-FDF840746667}" type="slidenum">
              <a:rPr lang="en-US"/>
              <a:pPr>
                <a:defRPr/>
              </a:pPr>
              <a:t>‹#›</a:t>
            </a:fld>
            <a:endParaRPr lang="en-US"/>
          </a:p>
        </p:txBody>
      </p:sp>
    </p:spTree>
    <p:extLst>
      <p:ext uri="{BB962C8B-B14F-4D97-AF65-F5344CB8AC3E}">
        <p14:creationId xmlns:p14="http://schemas.microsoft.com/office/powerpoint/2010/main" val="193563530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24" charset="-128"/>
        <a:cs typeface="ＭＳ Ｐゴシック" pitchFamily="2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2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2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2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2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cns.gov/"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a:noFill/>
          <a:ln/>
        </p:spPr>
        <p:txBody>
          <a:bodyPr/>
          <a:lstStyle/>
          <a:p>
            <a:r>
              <a:rPr lang="en-US" smtClean="0">
                <a:ea typeface="ＭＳ Ｐゴシック" pitchFamily="34" charset="-128"/>
              </a:rPr>
              <a:t>Narrative from the tutorial:</a:t>
            </a:r>
          </a:p>
          <a:p>
            <a:r>
              <a:rPr lang="en-US" smtClean="0">
                <a:ea typeface="ＭＳ Ｐゴシック" pitchFamily="34" charset="-128"/>
              </a:rPr>
              <a:t>Welcome to a demonstration of creating and managing an eGrants account.  eGrants is the Corporation for National and Community Service’s (CNCS) grant application and reporting system.  It is also the gateway to the My AmeriCorps system which allows users to manage their programs and members.  </a:t>
            </a:r>
          </a:p>
          <a:p>
            <a:r>
              <a:rPr lang="en-US" smtClean="0">
                <a:ea typeface="ＭＳ Ｐゴシック" pitchFamily="34" charset="-128"/>
              </a:rPr>
              <a:t> </a:t>
            </a:r>
          </a:p>
          <a:p>
            <a:r>
              <a:rPr lang="en-US" smtClean="0">
                <a:ea typeface="ＭＳ Ｐゴシック" pitchFamily="34" charset="-128"/>
              </a:rPr>
              <a:t>Please note that this does not apply to members, alums, and applicants as they use a different interface to apply for and manage their service.  For more information, please view the tutorial titled, “My AmeriCorps Overview for Applicants and Members.”</a:t>
            </a:r>
          </a:p>
        </p:txBody>
      </p:sp>
      <p:sp>
        <p:nvSpPr>
          <p:cNvPr id="79876" name="Slide Number Placeholder 3"/>
          <p:cNvSpPr>
            <a:spLocks noGrp="1"/>
          </p:cNvSpPr>
          <p:nvPr>
            <p:ph type="sldNum" sz="quarter" idx="5"/>
          </p:nvPr>
        </p:nvSpPr>
        <p:spPr>
          <a:noFill/>
        </p:spPr>
        <p:txBody>
          <a:bodyPr/>
          <a:lstStyle/>
          <a:p>
            <a:fld id="{9B582ADD-8B3E-4C8D-8F69-1B9CECB04FF7}"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a:noFill/>
          <a:ln/>
        </p:spPr>
        <p:txBody>
          <a:bodyPr/>
          <a:lstStyle/>
          <a:p>
            <a:r>
              <a:rPr lang="en-US" smtClean="0">
                <a:ea typeface="ＭＳ Ｐゴシック" pitchFamily="34" charset="-128"/>
              </a:rPr>
              <a:t>Narrative from the tutorial:</a:t>
            </a:r>
          </a:p>
          <a:p>
            <a:r>
              <a:rPr lang="en-US" smtClean="0">
                <a:ea typeface="ＭＳ Ｐゴシック" pitchFamily="34" charset="-128"/>
              </a:rPr>
              <a:t>Please make sure any pop-up blockers are turned off prior to clicking on the menu link since the system will open a secondary window for the menu.</a:t>
            </a:r>
          </a:p>
          <a:p>
            <a:r>
              <a:rPr lang="en-US" smtClean="0">
                <a:ea typeface="ＭＳ Ｐゴシック" pitchFamily="34" charset="-128"/>
              </a:rPr>
              <a:t>Go to the Tools menu and point to </a:t>
            </a:r>
            <a:r>
              <a:rPr lang="en-US" b="1" smtClean="0">
                <a:ea typeface="ＭＳ Ｐゴシック" pitchFamily="34" charset="-128"/>
              </a:rPr>
              <a:t>Pop-up Blocker</a:t>
            </a:r>
            <a:r>
              <a:rPr lang="en-US" smtClean="0">
                <a:ea typeface="ＭＳ Ｐゴシック" pitchFamily="34" charset="-128"/>
              </a:rPr>
              <a:t> and make sure that it is turned off.</a:t>
            </a:r>
          </a:p>
        </p:txBody>
      </p:sp>
      <p:sp>
        <p:nvSpPr>
          <p:cNvPr id="89092" name="Slide Number Placeholder 3"/>
          <p:cNvSpPr>
            <a:spLocks noGrp="1"/>
          </p:cNvSpPr>
          <p:nvPr>
            <p:ph type="sldNum" sz="quarter" idx="5"/>
          </p:nvPr>
        </p:nvSpPr>
        <p:spPr>
          <a:noFill/>
        </p:spPr>
        <p:txBody>
          <a:bodyPr/>
          <a:lstStyle/>
          <a:p>
            <a:fld id="{6AEEFA2F-C51A-43ED-9994-5AFDECABD10E}" type="slidenum">
              <a:rPr lang="en-US"/>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a:noFill/>
          <a:ln/>
        </p:spPr>
        <p:txBody>
          <a:bodyPr/>
          <a:lstStyle/>
          <a:p>
            <a:r>
              <a:rPr lang="en-US" dirty="0" smtClean="0">
                <a:ea typeface="ＭＳ Ｐゴシック" pitchFamily="34" charset="-128"/>
              </a:rPr>
              <a:t>Narrative from the tutorial:</a:t>
            </a:r>
          </a:p>
          <a:p>
            <a:r>
              <a:rPr lang="en-US" dirty="0" smtClean="0">
                <a:ea typeface="ＭＳ Ｐゴシック" pitchFamily="34" charset="-128"/>
              </a:rPr>
              <a:t>Here is the help menu pop-up which offers tips and suggestions when choosing your password.</a:t>
            </a:r>
          </a:p>
        </p:txBody>
      </p:sp>
      <p:sp>
        <p:nvSpPr>
          <p:cNvPr id="90116" name="Slide Number Placeholder 3"/>
          <p:cNvSpPr>
            <a:spLocks noGrp="1"/>
          </p:cNvSpPr>
          <p:nvPr>
            <p:ph type="sldNum" sz="quarter" idx="5"/>
          </p:nvPr>
        </p:nvSpPr>
        <p:spPr>
          <a:noFill/>
        </p:spPr>
        <p:txBody>
          <a:bodyPr/>
          <a:lstStyle/>
          <a:p>
            <a:fld id="{A2CAA7FD-7ED6-4EB4-80BC-C1002AAD8D56}" type="slidenum">
              <a:rPr lang="en-US"/>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a:noFill/>
          <a:ln/>
        </p:spPr>
        <p:txBody>
          <a:bodyPr/>
          <a:lstStyle/>
          <a:p>
            <a:r>
              <a:rPr lang="en-US" dirty="0" smtClean="0">
                <a:ea typeface="ＭＳ Ｐゴシック" pitchFamily="34" charset="-128"/>
              </a:rPr>
              <a:t>Narrative from the tutorial:</a:t>
            </a:r>
          </a:p>
          <a:p>
            <a:r>
              <a:rPr lang="en-US" dirty="0" smtClean="0">
                <a:ea typeface="ＭＳ Ｐゴシック" pitchFamily="34" charset="-128"/>
              </a:rPr>
              <a:t>The </a:t>
            </a:r>
            <a:r>
              <a:rPr lang="en-US" b="1" dirty="0" smtClean="0">
                <a:ea typeface="ＭＳ Ｐゴシック" pitchFamily="34" charset="-128"/>
              </a:rPr>
              <a:t>Password Question</a:t>
            </a:r>
            <a:r>
              <a:rPr lang="en-US" dirty="0" smtClean="0">
                <a:ea typeface="ＭＳ Ｐゴシック" pitchFamily="34" charset="-128"/>
              </a:rPr>
              <a:t> and </a:t>
            </a:r>
            <a:r>
              <a:rPr lang="en-US" b="1" dirty="0" smtClean="0">
                <a:ea typeface="ＭＳ Ｐゴシック" pitchFamily="34" charset="-128"/>
              </a:rPr>
              <a:t>Answer</a:t>
            </a:r>
            <a:r>
              <a:rPr lang="en-US" dirty="0" smtClean="0">
                <a:ea typeface="ＭＳ Ｐゴシック" pitchFamily="34" charset="-128"/>
              </a:rPr>
              <a:t> fields must also be completed.  Should you forget your password when logging in later, there is a “</a:t>
            </a:r>
            <a:r>
              <a:rPr lang="en-US" b="1" dirty="0" smtClean="0">
                <a:ea typeface="ＭＳ Ｐゴシック" pitchFamily="34" charset="-128"/>
              </a:rPr>
              <a:t>Forgot Password</a:t>
            </a:r>
            <a:r>
              <a:rPr lang="en-US" dirty="0" smtClean="0">
                <a:ea typeface="ＭＳ Ｐゴシック" pitchFamily="34" charset="-128"/>
              </a:rPr>
              <a:t>” link on the login page that you can follow to reset it.  The system will send an email reminder to the address that you provide on this page.  </a:t>
            </a:r>
          </a:p>
          <a:p>
            <a:r>
              <a:rPr lang="en-US" dirty="0" smtClean="0">
                <a:ea typeface="ＭＳ Ｐゴシック" pitchFamily="34" charset="-128"/>
              </a:rPr>
              <a:t> </a:t>
            </a:r>
          </a:p>
          <a:p>
            <a:r>
              <a:rPr lang="en-US" dirty="0" smtClean="0">
                <a:ea typeface="ＭＳ Ｐゴシック" pitchFamily="34" charset="-128"/>
              </a:rPr>
              <a:t>Please note that as you try to log in later you must select the same security question to answer.  If you forget your password question and attempt to go down the list to answer each one, the system will lock up your account after 3 unsuccessful attempts.  Once your account is locked, you must contact the Help Desk to have it unlocked.</a:t>
            </a:r>
          </a:p>
          <a:p>
            <a:endParaRPr lang="en-US" dirty="0" smtClean="0">
              <a:ea typeface="ＭＳ Ｐゴシック" pitchFamily="34" charset="-128"/>
            </a:endParaRPr>
          </a:p>
          <a:p>
            <a:r>
              <a:rPr lang="en-US" dirty="0" smtClean="0">
                <a:ea typeface="ＭＳ Ｐゴシック" pitchFamily="34" charset="-128"/>
              </a:rPr>
              <a:t>Once you have completed the Login Information page, click on “</a:t>
            </a:r>
            <a:r>
              <a:rPr lang="en-US" b="1" dirty="0" smtClean="0">
                <a:ea typeface="ＭＳ Ｐゴシック" pitchFamily="34" charset="-128"/>
              </a:rPr>
              <a:t>Next</a:t>
            </a:r>
            <a:r>
              <a:rPr lang="en-US" dirty="0" smtClean="0">
                <a:ea typeface="ＭＳ Ｐゴシック" pitchFamily="34" charset="-128"/>
              </a:rPr>
              <a:t>”.  </a:t>
            </a:r>
          </a:p>
        </p:txBody>
      </p:sp>
      <p:sp>
        <p:nvSpPr>
          <p:cNvPr id="92164" name="Slide Number Placeholder 3"/>
          <p:cNvSpPr>
            <a:spLocks noGrp="1"/>
          </p:cNvSpPr>
          <p:nvPr>
            <p:ph type="sldNum" sz="quarter" idx="5"/>
          </p:nvPr>
        </p:nvSpPr>
        <p:spPr>
          <a:noFill/>
        </p:spPr>
        <p:txBody>
          <a:bodyPr/>
          <a:lstStyle/>
          <a:p>
            <a:fld id="{69433FC3-33F9-41D2-AE70-9B01252A70FB}" type="slidenum">
              <a:rPr lang="en-US"/>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r>
              <a:rPr lang="en-US" dirty="0" smtClean="0">
                <a:ea typeface="ＭＳ Ｐゴシック" pitchFamily="34" charset="-128"/>
              </a:rPr>
              <a:t>Narrative from the tutorial:</a:t>
            </a:r>
          </a:p>
          <a:p>
            <a:r>
              <a:rPr lang="en-US" dirty="0" smtClean="0">
                <a:ea typeface="ＭＳ Ｐゴシック" pitchFamily="34" charset="-128"/>
              </a:rPr>
              <a:t>On the </a:t>
            </a:r>
            <a:r>
              <a:rPr lang="en-US" b="1" dirty="0" smtClean="0">
                <a:ea typeface="ＭＳ Ｐゴシック" pitchFamily="34" charset="-128"/>
              </a:rPr>
              <a:t>EIN</a:t>
            </a:r>
            <a:r>
              <a:rPr lang="en-US" dirty="0" smtClean="0">
                <a:ea typeface="ＭＳ Ｐゴシック" pitchFamily="34" charset="-128"/>
              </a:rPr>
              <a:t> page, enter the </a:t>
            </a:r>
            <a:r>
              <a:rPr lang="en-US" b="1" dirty="0" smtClean="0">
                <a:ea typeface="ＭＳ Ｐゴシック" pitchFamily="34" charset="-128"/>
              </a:rPr>
              <a:t>Employer’s Identification Number</a:t>
            </a:r>
            <a:r>
              <a:rPr lang="en-US" dirty="0" smtClean="0">
                <a:ea typeface="ＭＳ Ｐゴシック" pitchFamily="34" charset="-128"/>
              </a:rPr>
              <a:t>; again this is also known as the taxpayer’s ID number.</a:t>
            </a:r>
          </a:p>
          <a:p>
            <a:r>
              <a:rPr lang="en-US" dirty="0" smtClean="0">
                <a:ea typeface="ＭＳ Ｐゴシック" pitchFamily="34" charset="-128"/>
              </a:rPr>
              <a:t>For State Commission sub-grantee users, please enter the EIN for your program or legal applicant name.</a:t>
            </a:r>
          </a:p>
          <a:p>
            <a:r>
              <a:rPr lang="en-US" dirty="0" smtClean="0">
                <a:ea typeface="ＭＳ Ｐゴシック" pitchFamily="34" charset="-128"/>
              </a:rPr>
              <a:t>  </a:t>
            </a:r>
          </a:p>
          <a:p>
            <a:r>
              <a:rPr lang="en-US" dirty="0" smtClean="0">
                <a:ea typeface="ＭＳ Ｐゴシック" pitchFamily="34" charset="-128"/>
              </a:rPr>
              <a:t>Again, as mentioned earlier, for programs with state and national grants or multiple national grants, users at the operating site or service location level of the national grant should have the AmeriCorps national legal applicant organization contact their Program Officer for specific guidance.  </a:t>
            </a:r>
          </a:p>
          <a:p>
            <a:r>
              <a:rPr lang="en-US" dirty="0" smtClean="0">
                <a:ea typeface="ＭＳ Ｐゴシック" pitchFamily="34" charset="-128"/>
              </a:rPr>
              <a:t> </a:t>
            </a:r>
          </a:p>
          <a:p>
            <a:r>
              <a:rPr lang="en-US" dirty="0" smtClean="0">
                <a:ea typeface="ＭＳ Ｐゴシック" pitchFamily="34" charset="-128"/>
              </a:rPr>
              <a:t>Then click next.</a:t>
            </a:r>
          </a:p>
        </p:txBody>
      </p:sp>
      <p:sp>
        <p:nvSpPr>
          <p:cNvPr id="93188" name="Slide Number Placeholder 3"/>
          <p:cNvSpPr>
            <a:spLocks noGrp="1"/>
          </p:cNvSpPr>
          <p:nvPr>
            <p:ph type="sldNum" sz="quarter" idx="5"/>
          </p:nvPr>
        </p:nvSpPr>
        <p:spPr>
          <a:noFill/>
        </p:spPr>
        <p:txBody>
          <a:bodyPr/>
          <a:lstStyle/>
          <a:p>
            <a:fld id="{AC908259-41D5-414A-825B-2F9BAECAE546}" type="slidenum">
              <a:rPr lang="en-US"/>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a:noFill/>
          <a:ln/>
        </p:spPr>
        <p:txBody>
          <a:bodyPr/>
          <a:lstStyle/>
          <a:p>
            <a:r>
              <a:rPr lang="en-US" dirty="0" smtClean="0">
                <a:ea typeface="ＭＳ Ｐゴシック" pitchFamily="34" charset="-128"/>
              </a:rPr>
              <a:t>Narrative from the tutorial:</a:t>
            </a:r>
          </a:p>
          <a:p>
            <a:r>
              <a:rPr lang="en-US" dirty="0" smtClean="0">
                <a:ea typeface="ＭＳ Ｐゴシック" pitchFamily="34" charset="-128"/>
              </a:rPr>
              <a:t>The system will give you a list of organizations that have the same EIN as your organization.  </a:t>
            </a:r>
          </a:p>
          <a:p>
            <a:r>
              <a:rPr lang="en-US" dirty="0" smtClean="0">
                <a:ea typeface="ＭＳ Ｐゴシック" pitchFamily="34" charset="-128"/>
              </a:rPr>
              <a:t> </a:t>
            </a:r>
          </a:p>
          <a:p>
            <a:r>
              <a:rPr lang="en-US" b="1" u="sng" dirty="0" smtClean="0">
                <a:ea typeface="ＭＳ Ｐゴシック" pitchFamily="34" charset="-128"/>
              </a:rPr>
              <a:t>Please do not select Create a new organizational profile for the EIN</a:t>
            </a:r>
            <a:r>
              <a:rPr lang="en-US" dirty="0" smtClean="0">
                <a:ea typeface="ＭＳ Ｐゴシック" pitchFamily="34" charset="-128"/>
              </a:rPr>
              <a:t>.  If you choose this option rather than linking to an existing organizational profile, you will not be properly connected to the awarded grant.</a:t>
            </a:r>
          </a:p>
          <a:p>
            <a:r>
              <a:rPr lang="en-US" dirty="0" smtClean="0">
                <a:ea typeface="ＭＳ Ｐゴシック" pitchFamily="34" charset="-128"/>
              </a:rPr>
              <a:t> </a:t>
            </a:r>
          </a:p>
          <a:p>
            <a:r>
              <a:rPr lang="en-US" dirty="0" smtClean="0">
                <a:ea typeface="ＭＳ Ｐゴシック" pitchFamily="34" charset="-128"/>
              </a:rPr>
              <a:t>Instead, scroll down to find the organization to which the grant was awarded and select it from the list.  It is crucial that you select the exact spelling and punctuation of the legal applicant name as it is listed in grant application of the awarded program.  Choosing an incorrect one will place your request in the incorrect organizational profile.  If you are unsure of which organization to select, please stop the process here and contact your Program Officer or State Office staff for further guidance.  Click </a:t>
            </a:r>
            <a:r>
              <a:rPr lang="en-US" b="1" dirty="0" smtClean="0">
                <a:ea typeface="ＭＳ Ｐゴシック" pitchFamily="34" charset="-128"/>
              </a:rPr>
              <a:t>next</a:t>
            </a:r>
            <a:r>
              <a:rPr lang="en-US" dirty="0" smtClean="0">
                <a:ea typeface="ＭＳ Ｐゴシック" pitchFamily="34" charset="-128"/>
              </a:rPr>
              <a:t>.</a:t>
            </a:r>
          </a:p>
        </p:txBody>
      </p:sp>
      <p:sp>
        <p:nvSpPr>
          <p:cNvPr id="94212" name="Slide Number Placeholder 3"/>
          <p:cNvSpPr>
            <a:spLocks noGrp="1"/>
          </p:cNvSpPr>
          <p:nvPr>
            <p:ph type="sldNum" sz="quarter" idx="5"/>
          </p:nvPr>
        </p:nvSpPr>
        <p:spPr>
          <a:noFill/>
        </p:spPr>
        <p:txBody>
          <a:bodyPr/>
          <a:lstStyle/>
          <a:p>
            <a:fld id="{8F12E352-0B94-4520-A594-C03F24643A9D}" type="slidenum">
              <a:rPr lang="en-US"/>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a:noFill/>
          <a:ln/>
        </p:spPr>
        <p:txBody>
          <a:bodyPr/>
          <a:lstStyle/>
          <a:p>
            <a:r>
              <a:rPr lang="en-US" smtClean="0">
                <a:ea typeface="ＭＳ Ｐゴシック" pitchFamily="34" charset="-128"/>
              </a:rPr>
              <a:t>Narrative from the tutorial:</a:t>
            </a:r>
          </a:p>
          <a:p>
            <a:r>
              <a:rPr lang="en-US" smtClean="0">
                <a:ea typeface="ＭＳ Ｐゴシック" pitchFamily="34" charset="-128"/>
              </a:rPr>
              <a:t>And the </a:t>
            </a:r>
            <a:r>
              <a:rPr lang="en-US" b="1" smtClean="0">
                <a:ea typeface="ＭＳ Ｐゴシック" pitchFamily="34" charset="-128"/>
              </a:rPr>
              <a:t>Organization Information</a:t>
            </a:r>
            <a:r>
              <a:rPr lang="en-US" smtClean="0">
                <a:ea typeface="ＭＳ Ｐゴシック" pitchFamily="34" charset="-128"/>
              </a:rPr>
              <a:t> page will be displayed with the information already listed.  </a:t>
            </a:r>
          </a:p>
          <a:p>
            <a:r>
              <a:rPr lang="en-US" smtClean="0">
                <a:ea typeface="ＭＳ Ｐゴシック" pitchFamily="34" charset="-128"/>
              </a:rPr>
              <a:t> </a:t>
            </a:r>
          </a:p>
          <a:p>
            <a:r>
              <a:rPr lang="en-US" smtClean="0">
                <a:ea typeface="ＭＳ Ｐゴシック" pitchFamily="34" charset="-128"/>
              </a:rPr>
              <a:t>Please confirm that the organizational information is correct.  If the information needs to be changed, you must contact the Grantee Administrator of the organization.  If everything is correct, click </a:t>
            </a:r>
            <a:r>
              <a:rPr lang="en-US" b="1" smtClean="0">
                <a:ea typeface="ＭＳ Ｐゴシック" pitchFamily="34" charset="-128"/>
              </a:rPr>
              <a:t>next</a:t>
            </a:r>
            <a:r>
              <a:rPr lang="en-US" smtClean="0">
                <a:ea typeface="ＭＳ Ｐゴシック" pitchFamily="34" charset="-128"/>
              </a:rPr>
              <a:t>.</a:t>
            </a:r>
          </a:p>
        </p:txBody>
      </p:sp>
      <p:sp>
        <p:nvSpPr>
          <p:cNvPr id="95236" name="Slide Number Placeholder 3"/>
          <p:cNvSpPr>
            <a:spLocks noGrp="1"/>
          </p:cNvSpPr>
          <p:nvPr>
            <p:ph type="sldNum" sz="quarter" idx="5"/>
          </p:nvPr>
        </p:nvSpPr>
        <p:spPr>
          <a:noFill/>
        </p:spPr>
        <p:txBody>
          <a:bodyPr/>
          <a:lstStyle/>
          <a:p>
            <a:fld id="{D09947B4-098D-4544-848F-C8294D64A19F}" type="slidenum">
              <a:rPr lang="en-US"/>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a:noFill/>
          <a:ln/>
        </p:spPr>
        <p:txBody>
          <a:bodyPr/>
          <a:lstStyle/>
          <a:p>
            <a:r>
              <a:rPr lang="en-US" smtClean="0">
                <a:ea typeface="ＭＳ Ｐゴシック" pitchFamily="34" charset="-128"/>
              </a:rPr>
              <a:t>Narrative from the tutorial:</a:t>
            </a:r>
          </a:p>
          <a:p>
            <a:r>
              <a:rPr lang="en-US" smtClean="0">
                <a:ea typeface="ＭＳ Ｐゴシック" pitchFamily="34" charset="-128"/>
              </a:rPr>
              <a:t>Now you will enter your contact phone numbers.  The only required phone number is the </a:t>
            </a:r>
            <a:r>
              <a:rPr lang="en-US" b="1" smtClean="0">
                <a:ea typeface="ＭＳ Ｐゴシック" pitchFamily="34" charset="-128"/>
              </a:rPr>
              <a:t>Daytime</a:t>
            </a:r>
            <a:r>
              <a:rPr lang="en-US" smtClean="0">
                <a:ea typeface="ＭＳ Ｐゴシック" pitchFamily="34" charset="-128"/>
              </a:rPr>
              <a:t> number.  Click next.</a:t>
            </a:r>
          </a:p>
        </p:txBody>
      </p:sp>
      <p:sp>
        <p:nvSpPr>
          <p:cNvPr id="96260" name="Slide Number Placeholder 3"/>
          <p:cNvSpPr>
            <a:spLocks noGrp="1"/>
          </p:cNvSpPr>
          <p:nvPr>
            <p:ph type="sldNum" sz="quarter" idx="5"/>
          </p:nvPr>
        </p:nvSpPr>
        <p:spPr>
          <a:noFill/>
        </p:spPr>
        <p:txBody>
          <a:bodyPr/>
          <a:lstStyle/>
          <a:p>
            <a:fld id="{A7D2212D-4A61-4539-9B91-B72EA38994F2}" type="slidenum">
              <a:rPr lang="en-US"/>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a:noFill/>
          <a:ln/>
        </p:spPr>
        <p:txBody>
          <a:bodyPr/>
          <a:lstStyle/>
          <a:p>
            <a:r>
              <a:rPr lang="en-US" smtClean="0">
                <a:ea typeface="ＭＳ Ｐゴシック" pitchFamily="34" charset="-128"/>
              </a:rPr>
              <a:t>Narrative from the tutorial:</a:t>
            </a:r>
          </a:p>
          <a:p>
            <a:r>
              <a:rPr lang="en-US" smtClean="0">
                <a:ea typeface="ＭＳ Ｐゴシック" pitchFamily="34" charset="-128"/>
              </a:rPr>
              <a:t>Review the information, make any needed changes and click </a:t>
            </a:r>
            <a:r>
              <a:rPr lang="en-US" b="1" smtClean="0">
                <a:ea typeface="ＭＳ Ｐゴシック" pitchFamily="34" charset="-128"/>
              </a:rPr>
              <a:t>Submit</a:t>
            </a:r>
            <a:r>
              <a:rPr lang="en-US" smtClean="0">
                <a:ea typeface="ＭＳ Ｐゴシック" pitchFamily="34" charset="-128"/>
              </a:rPr>
              <a:t>.</a:t>
            </a:r>
          </a:p>
        </p:txBody>
      </p:sp>
      <p:sp>
        <p:nvSpPr>
          <p:cNvPr id="97284" name="Slide Number Placeholder 3"/>
          <p:cNvSpPr>
            <a:spLocks noGrp="1"/>
          </p:cNvSpPr>
          <p:nvPr>
            <p:ph type="sldNum" sz="quarter" idx="5"/>
          </p:nvPr>
        </p:nvSpPr>
        <p:spPr>
          <a:noFill/>
        </p:spPr>
        <p:txBody>
          <a:bodyPr/>
          <a:lstStyle/>
          <a:p>
            <a:fld id="{2CECC611-1245-4512-AEF0-B9D059446240}" type="slidenum">
              <a:rPr lang="en-US"/>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a:noFill/>
          <a:ln/>
        </p:spPr>
        <p:txBody>
          <a:bodyPr/>
          <a:lstStyle/>
          <a:p>
            <a:r>
              <a:rPr lang="en-US" smtClean="0">
                <a:ea typeface="ＭＳ Ｐゴシック" pitchFamily="34" charset="-128"/>
              </a:rPr>
              <a:t>Narrative from the tutorial:</a:t>
            </a:r>
          </a:p>
          <a:p>
            <a:r>
              <a:rPr lang="en-US" smtClean="0">
                <a:ea typeface="ＭＳ Ｐゴシック" pitchFamily="34" charset="-128"/>
              </a:rPr>
              <a:t>Once you have submitted your account creation request, you should receive a </a:t>
            </a:r>
            <a:r>
              <a:rPr lang="en-US" b="1" smtClean="0">
                <a:ea typeface="ＭＳ Ｐゴシック" pitchFamily="34" charset="-128"/>
              </a:rPr>
              <a:t>Thank You</a:t>
            </a:r>
            <a:r>
              <a:rPr lang="en-US" smtClean="0">
                <a:ea typeface="ＭＳ Ｐゴシック" pitchFamily="34" charset="-128"/>
              </a:rPr>
              <a:t> confirmation note letting you know that the </a:t>
            </a:r>
            <a:r>
              <a:rPr lang="en-US" b="1" smtClean="0">
                <a:ea typeface="ＭＳ Ｐゴシック" pitchFamily="34" charset="-128"/>
              </a:rPr>
              <a:t>Grantee Administrator</a:t>
            </a:r>
            <a:r>
              <a:rPr lang="en-US" smtClean="0">
                <a:ea typeface="ＭＳ Ｐゴシック" pitchFamily="34" charset="-128"/>
              </a:rPr>
              <a:t> has been notified.  </a:t>
            </a:r>
          </a:p>
          <a:p>
            <a:r>
              <a:rPr lang="en-US" smtClean="0">
                <a:ea typeface="ＭＳ Ｐゴシック" pitchFamily="34" charset="-128"/>
              </a:rPr>
              <a:t> </a:t>
            </a:r>
          </a:p>
          <a:p>
            <a:r>
              <a:rPr lang="en-US" smtClean="0">
                <a:ea typeface="ＭＳ Ｐゴシック" pitchFamily="34" charset="-128"/>
              </a:rPr>
              <a:t>There may be more than one grantee administrators listed if the role is shared with multiple people in the organization.  If you would like to send a personal email to the grantee administrator, click on the person’s name to open a blank email addressed to that person.</a:t>
            </a:r>
          </a:p>
        </p:txBody>
      </p:sp>
      <p:sp>
        <p:nvSpPr>
          <p:cNvPr id="98308" name="Slide Number Placeholder 3"/>
          <p:cNvSpPr>
            <a:spLocks noGrp="1"/>
          </p:cNvSpPr>
          <p:nvPr>
            <p:ph type="sldNum" sz="quarter" idx="5"/>
          </p:nvPr>
        </p:nvSpPr>
        <p:spPr>
          <a:noFill/>
        </p:spPr>
        <p:txBody>
          <a:bodyPr/>
          <a:lstStyle/>
          <a:p>
            <a:fld id="{51A5E3B6-0383-4ACF-85BA-23657C76BD7F}" type="slidenum">
              <a:rPr lang="en-US"/>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a:noFill/>
          <a:ln/>
        </p:spPr>
        <p:txBody>
          <a:bodyPr/>
          <a:lstStyle/>
          <a:p>
            <a:r>
              <a:rPr lang="en-US" smtClean="0">
                <a:ea typeface="ＭＳ Ｐゴシック" pitchFamily="34" charset="-128"/>
              </a:rPr>
              <a:t>Narrative from the tutorial:</a:t>
            </a:r>
          </a:p>
          <a:p>
            <a:r>
              <a:rPr lang="en-US" smtClean="0">
                <a:ea typeface="ＭＳ Ｐゴシック" pitchFamily="34" charset="-128"/>
              </a:rPr>
              <a:t>At this point, the system will also generate two email messages, one to you and one to the grantee administrator.  </a:t>
            </a:r>
          </a:p>
          <a:p>
            <a:r>
              <a:rPr lang="en-US" smtClean="0">
                <a:ea typeface="ＭＳ Ｐゴシック" pitchFamily="34" charset="-128"/>
              </a:rPr>
              <a:t>An email like this will be sent to you confirming that you have created an account and are requesting the grantee administrator to grant you access.</a:t>
            </a:r>
          </a:p>
        </p:txBody>
      </p:sp>
      <p:sp>
        <p:nvSpPr>
          <p:cNvPr id="99332" name="Slide Number Placeholder 3"/>
          <p:cNvSpPr>
            <a:spLocks noGrp="1"/>
          </p:cNvSpPr>
          <p:nvPr>
            <p:ph type="sldNum" sz="quarter" idx="5"/>
          </p:nvPr>
        </p:nvSpPr>
        <p:spPr>
          <a:noFill/>
        </p:spPr>
        <p:txBody>
          <a:bodyPr/>
          <a:lstStyle/>
          <a:p>
            <a:fld id="{22418722-DFDF-4F21-87F5-5EE141BF2F96}" type="slidenum">
              <a:rPr lang="en-US"/>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a:noFill/>
          <a:ln/>
        </p:spPr>
        <p:txBody>
          <a:bodyPr/>
          <a:lstStyle/>
          <a:p>
            <a:r>
              <a:rPr lang="en-US" smtClean="0">
                <a:ea typeface="ＭＳ Ｐゴシック" pitchFamily="34" charset="-128"/>
              </a:rPr>
              <a:t>Narrative from the tutorial:</a:t>
            </a:r>
          </a:p>
          <a:p>
            <a:r>
              <a:rPr lang="en-US" smtClean="0">
                <a:ea typeface="ＭＳ Ｐゴシック" pitchFamily="34" charset="-128"/>
              </a:rPr>
              <a:t>In eGrants, there are two user roles that cannot view My AmeriCorps functions:</a:t>
            </a:r>
          </a:p>
          <a:p>
            <a:r>
              <a:rPr lang="en-US" smtClean="0">
                <a:ea typeface="ＭＳ Ｐゴシック" pitchFamily="34" charset="-128"/>
              </a:rPr>
              <a:t> </a:t>
            </a:r>
          </a:p>
          <a:p>
            <a:r>
              <a:rPr lang="en-US" smtClean="0">
                <a:ea typeface="ＭＳ Ｐゴシック" pitchFamily="34" charset="-128"/>
              </a:rPr>
              <a:t>Grantee without Access to Budget – this role has limited access to the application and cannot view the budget information.  </a:t>
            </a:r>
          </a:p>
          <a:p>
            <a:r>
              <a:rPr lang="en-US" smtClean="0">
                <a:ea typeface="ＭＳ Ｐゴシック" pitchFamily="34" charset="-128"/>
              </a:rPr>
              <a:t>Grantee with Access to Budget – this role has full access to the application</a:t>
            </a:r>
          </a:p>
          <a:p>
            <a:r>
              <a:rPr lang="en-US" smtClean="0">
                <a:ea typeface="ＭＳ Ｐゴシック" pitchFamily="34" charset="-128"/>
              </a:rPr>
              <a:t> </a:t>
            </a:r>
          </a:p>
          <a:p>
            <a:r>
              <a:rPr lang="en-US" smtClean="0">
                <a:ea typeface="ＭＳ Ｐゴシック" pitchFamily="34" charset="-128"/>
              </a:rPr>
              <a:t>These two roles also cannot assign user roles and edit organizational profile in eGrants.</a:t>
            </a:r>
          </a:p>
          <a:p>
            <a:r>
              <a:rPr lang="en-US" smtClean="0">
                <a:ea typeface="ＭＳ Ｐゴシック" pitchFamily="34" charset="-128"/>
              </a:rPr>
              <a:t> </a:t>
            </a:r>
          </a:p>
          <a:p>
            <a:r>
              <a:rPr lang="en-US" smtClean="0">
                <a:ea typeface="ＭＳ Ｐゴシック" pitchFamily="34" charset="-128"/>
              </a:rPr>
              <a:t>The Grantee Administrator has full access to the application as well the responsibility to assign user roles and updating the organization’s profile.  This user role also has access to all My AmeriCorps functions for all programs, operating sites, and service locations.  We recommend that each organization designate more than one grantee administrator to ensure that a administrator is available at all times to manage user roles and profile information.</a:t>
            </a:r>
          </a:p>
          <a:p>
            <a:r>
              <a:rPr lang="en-US" smtClean="0">
                <a:ea typeface="ＭＳ Ｐゴシック" pitchFamily="34" charset="-128"/>
              </a:rPr>
              <a:t> </a:t>
            </a:r>
          </a:p>
          <a:p>
            <a:r>
              <a:rPr lang="en-US" smtClean="0">
                <a:ea typeface="ＭＳ Ｐゴシック" pitchFamily="34" charset="-128"/>
              </a:rPr>
              <a:t>All three of these roles can authorize, assure and certify the application.  Therefore, the Authorized Representative of the organization can have any user role assigned to him or her and be able to complete the electronic signatures in the application.</a:t>
            </a:r>
          </a:p>
          <a:p>
            <a:r>
              <a:rPr lang="en-US" smtClean="0">
                <a:ea typeface="ＭＳ Ｐゴシック" pitchFamily="34" charset="-128"/>
              </a:rPr>
              <a:t> </a:t>
            </a:r>
          </a:p>
          <a:p>
            <a:r>
              <a:rPr lang="en-US" smtClean="0">
                <a:ea typeface="ＭＳ Ｐゴシック" pitchFamily="34" charset="-128"/>
              </a:rPr>
              <a:t>However, the </a:t>
            </a:r>
            <a:r>
              <a:rPr lang="en-US" b="1" smtClean="0">
                <a:ea typeface="ＭＳ Ｐゴシック" pitchFamily="34" charset="-128"/>
              </a:rPr>
              <a:t>Authorized Representative</a:t>
            </a:r>
            <a:r>
              <a:rPr lang="en-US" smtClean="0">
                <a:ea typeface="ＭＳ Ｐゴシック" pitchFamily="34" charset="-128"/>
              </a:rPr>
              <a:t> must have his/her own account with which to logon to complete the sections in order for the system to recognize and register their name in the electronic signature fields.</a:t>
            </a:r>
          </a:p>
          <a:p>
            <a:r>
              <a:rPr lang="en-US" smtClean="0">
                <a:ea typeface="ＭＳ Ｐゴシック" pitchFamily="34" charset="-128"/>
              </a:rPr>
              <a:t> </a:t>
            </a:r>
          </a:p>
          <a:p>
            <a:r>
              <a:rPr lang="en-US" smtClean="0">
                <a:ea typeface="ＭＳ Ｐゴシック" pitchFamily="34" charset="-128"/>
              </a:rPr>
              <a:t>Let’s now move on to the My AmeriCorps-only user roles.</a:t>
            </a:r>
          </a:p>
        </p:txBody>
      </p:sp>
      <p:sp>
        <p:nvSpPr>
          <p:cNvPr id="80900" name="Slide Number Placeholder 3"/>
          <p:cNvSpPr>
            <a:spLocks noGrp="1"/>
          </p:cNvSpPr>
          <p:nvPr>
            <p:ph type="sldNum" sz="quarter" idx="5"/>
          </p:nvPr>
        </p:nvSpPr>
        <p:spPr>
          <a:noFill/>
        </p:spPr>
        <p:txBody>
          <a:bodyPr/>
          <a:lstStyle/>
          <a:p>
            <a:fld id="{F6A5B85C-C222-4F13-A484-4FDA5CE91AA3}" type="slidenum">
              <a:rPr lang="en-US"/>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p:txBody>
          <a:bodyPr/>
          <a:lstStyle/>
          <a:p>
            <a:r>
              <a:rPr lang="en-US" dirty="0" smtClean="0">
                <a:ea typeface="ＭＳ Ｐゴシック" pitchFamily="34" charset="-128"/>
              </a:rPr>
              <a:t>Narrative from tutorial:</a:t>
            </a:r>
          </a:p>
          <a:p>
            <a:r>
              <a:rPr lang="en-US" dirty="0" smtClean="0">
                <a:ea typeface="ＭＳ Ｐゴシック" pitchFamily="34" charset="-128"/>
              </a:rPr>
              <a:t>We are looking at the Grantee </a:t>
            </a:r>
            <a:r>
              <a:rPr lang="en-US" dirty="0" err="1" smtClean="0">
                <a:ea typeface="ＭＳ Ｐゴシック" pitchFamily="34" charset="-128"/>
              </a:rPr>
              <a:t>Admin’s</a:t>
            </a:r>
            <a:r>
              <a:rPr lang="en-US" dirty="0" smtClean="0">
                <a:ea typeface="ＭＳ Ｐゴシック" pitchFamily="34" charset="-128"/>
              </a:rPr>
              <a:t> home page.  The Grantee Admin is responsible for assigning user roles.  Therefore if you need to be assigned a user role, you must contact the Grantee Admin of your legal applicant organization.  Your Grantee Admin will assign to you an appropriate user role based on your job responsibilities.  For details on user roles, please view the tutorial on User Roles and Management – Understanding Planning (Part I).</a:t>
            </a:r>
          </a:p>
          <a:p>
            <a:r>
              <a:rPr lang="en-US" dirty="0" smtClean="0">
                <a:ea typeface="ＭＳ Ｐゴシック" pitchFamily="34" charset="-128"/>
              </a:rPr>
              <a:t> </a:t>
            </a:r>
          </a:p>
          <a:p>
            <a:r>
              <a:rPr lang="en-US" dirty="0" smtClean="0">
                <a:ea typeface="ＭＳ Ｐゴシック" pitchFamily="34" charset="-128"/>
              </a:rPr>
              <a:t>To assign a user role, the grantee administrator should go to the account information page by clicking on </a:t>
            </a:r>
            <a:r>
              <a:rPr lang="en-US" b="1" dirty="0" smtClean="0">
                <a:ea typeface="ＭＳ Ｐゴシック" pitchFamily="34" charset="-128"/>
              </a:rPr>
              <a:t>My Account</a:t>
            </a:r>
            <a:r>
              <a:rPr lang="en-US" dirty="0" smtClean="0">
                <a:ea typeface="ＭＳ Ｐゴシック" pitchFamily="34" charset="-128"/>
              </a:rPr>
              <a:t>.</a:t>
            </a:r>
          </a:p>
        </p:txBody>
      </p:sp>
      <p:sp>
        <p:nvSpPr>
          <p:cNvPr id="50180" name="Slide Number Placeholder 3"/>
          <p:cNvSpPr>
            <a:spLocks noGrp="1"/>
          </p:cNvSpPr>
          <p:nvPr>
            <p:ph type="sldNum" sz="quarter" idx="5"/>
          </p:nvPr>
        </p:nvSpPr>
        <p:spPr>
          <a:noFill/>
        </p:spPr>
        <p:txBody>
          <a:bodyPr/>
          <a:lstStyle/>
          <a:p>
            <a:fld id="{01382EF8-5B85-4EF1-BE6F-F67D4DD4EAE9}" type="slidenum">
              <a:rPr lang="en-US"/>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p:txBody>
          <a:bodyPr/>
          <a:lstStyle/>
          <a:p>
            <a:r>
              <a:rPr lang="en-US" smtClean="0">
                <a:ea typeface="ＭＳ Ｐゴシック" pitchFamily="34" charset="-128"/>
              </a:rPr>
              <a:t>Narrative from tutorial:</a:t>
            </a:r>
          </a:p>
          <a:p>
            <a:r>
              <a:rPr lang="en-US" smtClean="0">
                <a:ea typeface="ＭＳ Ｐゴシック" pitchFamily="34" charset="-128"/>
              </a:rPr>
              <a:t>and then click on </a:t>
            </a:r>
            <a:r>
              <a:rPr lang="en-US" b="1" smtClean="0">
                <a:ea typeface="ＭＳ Ｐゴシック" pitchFamily="34" charset="-128"/>
              </a:rPr>
              <a:t>Edit User Roles/Permissions</a:t>
            </a:r>
            <a:r>
              <a:rPr lang="en-US" smtClean="0">
                <a:ea typeface="ＭＳ Ｐゴシック" pitchFamily="34" charset="-128"/>
              </a:rPr>
              <a:t>.</a:t>
            </a:r>
          </a:p>
        </p:txBody>
      </p:sp>
      <p:sp>
        <p:nvSpPr>
          <p:cNvPr id="51204" name="Slide Number Placeholder 3"/>
          <p:cNvSpPr>
            <a:spLocks noGrp="1"/>
          </p:cNvSpPr>
          <p:nvPr>
            <p:ph type="sldNum" sz="quarter" idx="5"/>
          </p:nvPr>
        </p:nvSpPr>
        <p:spPr>
          <a:noFill/>
        </p:spPr>
        <p:txBody>
          <a:bodyPr/>
          <a:lstStyle/>
          <a:p>
            <a:fld id="{8D6B0309-86EE-4F4C-B062-AA5B21C429A0}" type="slidenum">
              <a:rPr lang="en-US"/>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p:txBody>
          <a:bodyPr/>
          <a:lstStyle/>
          <a:p>
            <a:r>
              <a:rPr lang="en-US" dirty="0" smtClean="0">
                <a:ea typeface="ＭＳ Ｐゴシック" pitchFamily="34" charset="-128"/>
              </a:rPr>
              <a:t>Narrative from tutorial:</a:t>
            </a:r>
          </a:p>
          <a:p>
            <a:r>
              <a:rPr lang="en-US" dirty="0" smtClean="0">
                <a:ea typeface="ＭＳ Ｐゴシック" pitchFamily="34" charset="-128"/>
              </a:rPr>
              <a:t>To the right of each name, you will see a box that contains a list of user roles.  Go down the list using the scroll bar on the right and highlight all applicable user roles.  To make multiple selections press and hold the “ctrl” button on your keyboard and use the mouse to highlight.  Click </a:t>
            </a:r>
            <a:r>
              <a:rPr lang="en-US" b="1" dirty="0" smtClean="0">
                <a:ea typeface="ＭＳ Ｐゴシック" pitchFamily="34" charset="-128"/>
              </a:rPr>
              <a:t>submit</a:t>
            </a:r>
            <a:r>
              <a:rPr lang="en-US" dirty="0" smtClean="0">
                <a:ea typeface="ＭＳ Ｐゴシック" pitchFamily="34" charset="-128"/>
              </a:rPr>
              <a:t> to save the changes.</a:t>
            </a:r>
          </a:p>
        </p:txBody>
      </p:sp>
      <p:sp>
        <p:nvSpPr>
          <p:cNvPr id="52228" name="Slide Number Placeholder 3"/>
          <p:cNvSpPr>
            <a:spLocks noGrp="1"/>
          </p:cNvSpPr>
          <p:nvPr>
            <p:ph type="sldNum" sz="quarter" idx="5"/>
          </p:nvPr>
        </p:nvSpPr>
        <p:spPr>
          <a:noFill/>
        </p:spPr>
        <p:txBody>
          <a:bodyPr/>
          <a:lstStyle/>
          <a:p>
            <a:fld id="{9582A693-7506-4973-9C6B-751342A18C9F}" type="slidenum">
              <a:rPr lang="en-US"/>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p:txBody>
          <a:bodyPr/>
          <a:lstStyle/>
          <a:p>
            <a:r>
              <a:rPr lang="en-US" smtClean="0">
                <a:ea typeface="ＭＳ Ｐゴシック" pitchFamily="34" charset="-128"/>
              </a:rPr>
              <a:t>Narrative from tutorial:</a:t>
            </a:r>
          </a:p>
          <a:p>
            <a:r>
              <a:rPr lang="en-US" smtClean="0">
                <a:ea typeface="ＭＳ Ｐゴシック" pitchFamily="34" charset="-128"/>
              </a:rPr>
              <a:t>The next page you’ll see is a confirmation page of the role(s) added.  If Grantee Admin. assigns someone the Grantee Member Mgmt. role, he/she will also need to designate a level of access.  Assigning this access level is crucial because without it, this user will not be able to perform any functions in My AmeriCorps.  </a:t>
            </a:r>
          </a:p>
          <a:p>
            <a:r>
              <a:rPr lang="en-US" smtClean="0">
                <a:ea typeface="ＭＳ Ｐゴシック" pitchFamily="34" charset="-128"/>
              </a:rPr>
              <a:t> </a:t>
            </a:r>
          </a:p>
          <a:p>
            <a:r>
              <a:rPr lang="en-US" smtClean="0">
                <a:ea typeface="ＭＳ Ｐゴシック" pitchFamily="34" charset="-128"/>
              </a:rPr>
              <a:t>To assign an access level, we have to go back to the home page by clicking the blue tab marked </a:t>
            </a:r>
            <a:r>
              <a:rPr lang="en-US" b="1" smtClean="0">
                <a:ea typeface="ＭＳ Ｐゴシック" pitchFamily="34" charset="-128"/>
              </a:rPr>
              <a:t>home</a:t>
            </a:r>
            <a:r>
              <a:rPr lang="en-US" smtClean="0">
                <a:ea typeface="ＭＳ Ｐゴシック" pitchFamily="34" charset="-128"/>
              </a:rPr>
              <a:t> on the top left of the screen.  Only if a user is granted the Grantee Member Management user role would he/she needs to be assigned an additional access level.</a:t>
            </a:r>
          </a:p>
        </p:txBody>
      </p:sp>
      <p:sp>
        <p:nvSpPr>
          <p:cNvPr id="53252" name="Slide Number Placeholder 3"/>
          <p:cNvSpPr>
            <a:spLocks noGrp="1"/>
          </p:cNvSpPr>
          <p:nvPr>
            <p:ph type="sldNum" sz="quarter" idx="5"/>
          </p:nvPr>
        </p:nvSpPr>
        <p:spPr>
          <a:noFill/>
        </p:spPr>
        <p:txBody>
          <a:bodyPr/>
          <a:lstStyle/>
          <a:p>
            <a:fld id="{FDB5EA0F-0651-418A-AE7E-A2ABA3EEC298}" type="slidenum">
              <a:rPr lang="en-US"/>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p:txBody>
          <a:bodyPr/>
          <a:lstStyle/>
          <a:p>
            <a:r>
              <a:rPr lang="en-US" dirty="0" smtClean="0">
                <a:ea typeface="ＭＳ Ｐゴシック" pitchFamily="34" charset="-128"/>
              </a:rPr>
              <a:t>Narrative from tutorial:</a:t>
            </a:r>
          </a:p>
          <a:p>
            <a:r>
              <a:rPr lang="en-US" dirty="0" smtClean="0">
                <a:ea typeface="ＭＳ Ｐゴシック" pitchFamily="34" charset="-128"/>
              </a:rPr>
              <a:t>From the home page, go to the My AmeriCorps functions by clicking the </a:t>
            </a:r>
            <a:r>
              <a:rPr lang="en-US" b="1" dirty="0" smtClean="0">
                <a:ea typeface="ＭＳ Ｐゴシック" pitchFamily="34" charset="-128"/>
              </a:rPr>
              <a:t>Portal Home</a:t>
            </a:r>
            <a:r>
              <a:rPr lang="en-US" dirty="0" smtClean="0">
                <a:ea typeface="ＭＳ Ｐゴシック" pitchFamily="34" charset="-128"/>
              </a:rPr>
              <a:t> link.</a:t>
            </a:r>
          </a:p>
          <a:p>
            <a:endParaRPr lang="en-US" dirty="0" smtClean="0">
              <a:ea typeface="ＭＳ Ｐゴシック" pitchFamily="34" charset="-128"/>
            </a:endParaRPr>
          </a:p>
          <a:p>
            <a:r>
              <a:rPr lang="en-US" dirty="0" smtClean="0">
                <a:ea typeface="ＭＳ Ｐゴシック" pitchFamily="34" charset="-128"/>
              </a:rPr>
              <a:t>As reminders from Part I of the User Roles module, Understanding and Planning:</a:t>
            </a:r>
          </a:p>
          <a:p>
            <a:r>
              <a:rPr lang="en-US" dirty="0" smtClean="0">
                <a:ea typeface="ＭＳ Ｐゴシック" pitchFamily="34" charset="-128"/>
              </a:rPr>
              <a:t>In the state commission context, the three access levels are prime, operating site, and service location.  A prime refers to a grant; an operating site refers to a program; and the service location refers to the exact location where a member serves. These are also authority levels of users.  User access does not have to align with staff position.  For example, a staff member in charge of data entry at the state commission or a program can be assigned to the Service Location level to initiate forms. </a:t>
            </a:r>
          </a:p>
        </p:txBody>
      </p:sp>
      <p:sp>
        <p:nvSpPr>
          <p:cNvPr id="54276" name="Slide Number Placeholder 3"/>
          <p:cNvSpPr>
            <a:spLocks noGrp="1"/>
          </p:cNvSpPr>
          <p:nvPr>
            <p:ph type="sldNum" sz="quarter" idx="5"/>
          </p:nvPr>
        </p:nvSpPr>
        <p:spPr>
          <a:noFill/>
        </p:spPr>
        <p:txBody>
          <a:bodyPr/>
          <a:lstStyle/>
          <a:p>
            <a:fld id="{2F3F73BB-E4F8-4921-AD12-279565D450DE}" type="slidenum">
              <a:rPr lang="en-US"/>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p:txBody>
          <a:bodyPr/>
          <a:lstStyle/>
          <a:p>
            <a:r>
              <a:rPr lang="en-US" smtClean="0">
                <a:ea typeface="ＭＳ Ｐゴシック" pitchFamily="34" charset="-128"/>
              </a:rPr>
              <a:t>Narrative from tutorial:</a:t>
            </a:r>
          </a:p>
          <a:p>
            <a:r>
              <a:rPr lang="en-US" smtClean="0">
                <a:ea typeface="ＭＳ Ｐゴシック" pitchFamily="34" charset="-128"/>
              </a:rPr>
              <a:t>This is the S&amp;N Workbasket page that details the pending items awaiting approval.  To assign a level of access, click </a:t>
            </a:r>
            <a:r>
              <a:rPr lang="en-US" b="1" smtClean="0">
                <a:ea typeface="ＭＳ Ｐゴシック" pitchFamily="34" charset="-128"/>
              </a:rPr>
              <a:t>Manage Users</a:t>
            </a:r>
            <a:r>
              <a:rPr lang="en-US" smtClean="0">
                <a:ea typeface="ＭＳ Ｐゴシック" pitchFamily="34" charset="-128"/>
              </a:rPr>
              <a:t> on the left hand navigation.</a:t>
            </a:r>
          </a:p>
          <a:p>
            <a:endParaRPr lang="en-US" smtClean="0">
              <a:ea typeface="ＭＳ Ｐゴシック" pitchFamily="34" charset="-128"/>
            </a:endParaRPr>
          </a:p>
        </p:txBody>
      </p:sp>
      <p:sp>
        <p:nvSpPr>
          <p:cNvPr id="55300" name="Slide Number Placeholder 3"/>
          <p:cNvSpPr>
            <a:spLocks noGrp="1"/>
          </p:cNvSpPr>
          <p:nvPr>
            <p:ph type="sldNum" sz="quarter" idx="5"/>
          </p:nvPr>
        </p:nvSpPr>
        <p:spPr>
          <a:noFill/>
        </p:spPr>
        <p:txBody>
          <a:bodyPr/>
          <a:lstStyle/>
          <a:p>
            <a:fld id="{691E2254-DDA3-4D49-B247-D520DBF4B0CD}" type="slidenum">
              <a:rPr lang="en-US"/>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p:txBody>
          <a:bodyPr/>
          <a:lstStyle/>
          <a:p>
            <a:r>
              <a:rPr lang="en-US" dirty="0" smtClean="0">
                <a:ea typeface="ＭＳ Ｐゴシック" pitchFamily="34" charset="-128"/>
              </a:rPr>
              <a:t>Narrative from tutorial:</a:t>
            </a:r>
          </a:p>
          <a:p>
            <a:r>
              <a:rPr lang="en-US" dirty="0" smtClean="0">
                <a:ea typeface="ＭＳ Ｐゴシック" pitchFamily="34" charset="-128"/>
              </a:rPr>
              <a:t>You will see a list of all active member management users listed in alphabetical order.  If you have multiple pages, you can navigate through them either by clicking on the numbers or the next and last links located on the upper right corner.  To view by </a:t>
            </a:r>
            <a:r>
              <a:rPr lang="en-US" b="1" dirty="0" smtClean="0">
                <a:ea typeface="ＭＳ Ｐゴシック" pitchFamily="34" charset="-128"/>
              </a:rPr>
              <a:t>Username</a:t>
            </a:r>
            <a:r>
              <a:rPr lang="en-US" dirty="0" smtClean="0">
                <a:ea typeface="ＭＳ Ｐゴシック" pitchFamily="34" charset="-128"/>
              </a:rPr>
              <a:t> or </a:t>
            </a:r>
            <a:r>
              <a:rPr lang="en-US" b="1" dirty="0" smtClean="0">
                <a:ea typeface="ＭＳ Ｐゴシック" pitchFamily="34" charset="-128"/>
              </a:rPr>
              <a:t>Name</a:t>
            </a:r>
            <a:r>
              <a:rPr lang="en-US" dirty="0" smtClean="0">
                <a:ea typeface="ＭＳ Ｐゴシック" pitchFamily="34" charset="-128"/>
              </a:rPr>
              <a:t>, click on the corresponding orange link to sort in ascending or descending order.</a:t>
            </a:r>
          </a:p>
          <a:p>
            <a:r>
              <a:rPr lang="en-US" dirty="0" smtClean="0">
                <a:ea typeface="ＭＳ Ｐゴシック" pitchFamily="34" charset="-128"/>
              </a:rPr>
              <a:t> </a:t>
            </a:r>
          </a:p>
          <a:p>
            <a:r>
              <a:rPr lang="en-US" dirty="0" smtClean="0">
                <a:ea typeface="ＭＳ Ｐゴシック" pitchFamily="34" charset="-128"/>
              </a:rPr>
              <a:t>Click on the name of the person to assign access.</a:t>
            </a:r>
          </a:p>
        </p:txBody>
      </p:sp>
      <p:sp>
        <p:nvSpPr>
          <p:cNvPr id="56324" name="Slide Number Placeholder 3"/>
          <p:cNvSpPr>
            <a:spLocks noGrp="1"/>
          </p:cNvSpPr>
          <p:nvPr>
            <p:ph type="sldNum" sz="quarter" idx="5"/>
          </p:nvPr>
        </p:nvSpPr>
        <p:spPr>
          <a:noFill/>
        </p:spPr>
        <p:txBody>
          <a:bodyPr/>
          <a:lstStyle/>
          <a:p>
            <a:fld id="{2E7992A6-F750-49F7-BA7E-0F3DB62253FE}" type="slidenum">
              <a:rPr lang="en-US"/>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p:txBody>
          <a:bodyPr/>
          <a:lstStyle/>
          <a:p>
            <a:r>
              <a:rPr lang="en-US" dirty="0" smtClean="0">
                <a:ea typeface="ＭＳ Ｐゴシック" pitchFamily="34" charset="-128"/>
              </a:rPr>
              <a:t>Narrative from tutorial:</a:t>
            </a:r>
          </a:p>
          <a:p>
            <a:r>
              <a:rPr lang="en-US" dirty="0" smtClean="0">
                <a:ea typeface="ＭＳ Ｐゴシック" pitchFamily="34" charset="-128"/>
              </a:rPr>
              <a:t>Again, the prime level would not apply to the program, so there would not be any listings under </a:t>
            </a:r>
            <a:r>
              <a:rPr lang="en-US" b="1" dirty="0" smtClean="0">
                <a:ea typeface="ＭＳ Ｐゴシック" pitchFamily="34" charset="-128"/>
              </a:rPr>
              <a:t>Prime</a:t>
            </a:r>
            <a:r>
              <a:rPr lang="en-US" dirty="0" smtClean="0">
                <a:ea typeface="ＭＳ Ｐゴシック" pitchFamily="34" charset="-128"/>
              </a:rPr>
              <a:t>.  The levels that would apply are the Operating Site and Service Location.  Please refer to the </a:t>
            </a:r>
            <a:r>
              <a:rPr lang="en-US" b="1" dirty="0" smtClean="0">
                <a:ea typeface="ＭＳ Ｐゴシック" pitchFamily="34" charset="-128"/>
              </a:rPr>
              <a:t>User Roles Map</a:t>
            </a:r>
            <a:r>
              <a:rPr lang="en-US" dirty="0" smtClean="0">
                <a:ea typeface="ＭＳ Ｐゴシック" pitchFamily="34" charset="-128"/>
              </a:rPr>
              <a:t> for actions that these roles can perform.  Moreover, though the sub-grantee would also have Grantee </a:t>
            </a:r>
            <a:r>
              <a:rPr lang="en-US" dirty="0" err="1" smtClean="0">
                <a:ea typeface="ＭＳ Ｐゴシック" pitchFamily="34" charset="-128"/>
              </a:rPr>
              <a:t>Admins</a:t>
            </a:r>
            <a:r>
              <a:rPr lang="en-US" dirty="0" smtClean="0">
                <a:ea typeface="ＭＳ Ｐゴシック" pitchFamily="34" charset="-128"/>
              </a:rPr>
              <a:t> at their legal applicant organization, they check with their Program Officer for guidance on business practices.</a:t>
            </a:r>
          </a:p>
          <a:p>
            <a:r>
              <a:rPr lang="en-US" dirty="0" smtClean="0">
                <a:ea typeface="ＭＳ Ｐゴシック" pitchFamily="34" charset="-128"/>
              </a:rPr>
              <a:t> </a:t>
            </a:r>
          </a:p>
          <a:p>
            <a:r>
              <a:rPr lang="en-US" dirty="0" smtClean="0">
                <a:ea typeface="ＭＳ Ｐゴシック" pitchFamily="34" charset="-128"/>
              </a:rPr>
              <a:t>To assign, simply highlight the appropriate item(s) within the Operating Site or Service Location level of access and click </a:t>
            </a:r>
            <a:r>
              <a:rPr lang="en-US" b="1" dirty="0" smtClean="0">
                <a:ea typeface="ＭＳ Ｐゴシック" pitchFamily="34" charset="-128"/>
              </a:rPr>
              <a:t>Add</a:t>
            </a:r>
            <a:r>
              <a:rPr lang="en-US" dirty="0" smtClean="0">
                <a:ea typeface="ＭＳ Ｐゴシック" pitchFamily="34" charset="-128"/>
              </a:rPr>
              <a:t>.</a:t>
            </a:r>
          </a:p>
        </p:txBody>
      </p:sp>
      <p:sp>
        <p:nvSpPr>
          <p:cNvPr id="61444" name="Slide Number Placeholder 3"/>
          <p:cNvSpPr>
            <a:spLocks noGrp="1"/>
          </p:cNvSpPr>
          <p:nvPr>
            <p:ph type="sldNum" sz="quarter" idx="5"/>
          </p:nvPr>
        </p:nvSpPr>
        <p:spPr>
          <a:noFill/>
        </p:spPr>
        <p:txBody>
          <a:bodyPr/>
          <a:lstStyle/>
          <a:p>
            <a:fld id="{3656B2B8-2CC1-4AAF-A232-CB5E38D8E0A8}" type="slidenum">
              <a:rPr lang="en-US"/>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p:spPr>
      </p:sp>
      <p:sp>
        <p:nvSpPr>
          <p:cNvPr id="101379" name="Rectangle 3"/>
          <p:cNvSpPr>
            <a:spLocks noGrp="1"/>
          </p:cNvSpPr>
          <p:nvPr>
            <p:ph type="body" idx="1"/>
          </p:nvPr>
        </p:nvSpPr>
        <p:spPr>
          <a:noFill/>
          <a:ln/>
        </p:spPr>
        <p:txBody>
          <a:bodyPr/>
          <a:lstStyle/>
          <a:p>
            <a:r>
              <a:rPr lang="en-US" smtClean="0">
                <a:ea typeface="ＭＳ Ｐゴシック" pitchFamily="34" charset="-128"/>
              </a:rPr>
              <a:t>Narrative from tutorial:</a:t>
            </a:r>
          </a:p>
          <a:p>
            <a:r>
              <a:rPr lang="en-US" smtClean="0">
                <a:ea typeface="ＭＳ Ｐゴシック" pitchFamily="34" charset="-128"/>
              </a:rPr>
              <a:t>As you will notice from this workflow overview, a grantee recruiter will create a service opportunity listing.</a:t>
            </a:r>
          </a:p>
          <a:p>
            <a:r>
              <a:rPr lang="en-US" smtClean="0">
                <a:ea typeface="ＭＳ Ｐゴシック" pitchFamily="34" charset="-128"/>
              </a:rPr>
              <a:t>After the service listing is created, a CNCS Recruitment Administrator will approve and post it.  This process usually takes about 48 hours, but will require additional time during high recruitment season.</a:t>
            </a:r>
          </a:p>
          <a:p>
            <a:r>
              <a:rPr lang="en-US" smtClean="0">
                <a:ea typeface="ＭＳ Ｐゴシック" pitchFamily="34" charset="-128"/>
              </a:rPr>
              <a:t>An interested applicant will search for listings, register and apply to serve.</a:t>
            </a:r>
          </a:p>
          <a:p>
            <a:r>
              <a:rPr lang="en-US" smtClean="0">
                <a:ea typeface="ＭＳ Ｐゴシック" pitchFamily="34" charset="-128"/>
              </a:rPr>
              <a:t>Once an applicant submits an application, state/national grantee will view and accept the application and extend an offer to serve.</a:t>
            </a:r>
          </a:p>
          <a:p>
            <a:r>
              <a:rPr lang="en-US" smtClean="0">
                <a:ea typeface="ＭＳ Ｐゴシック" pitchFamily="34" charset="-128"/>
              </a:rPr>
              <a:t>Applicants will then accept the offer to serve and complete part 1 of the enrollment form (Enrollment Information Section).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a:noFill/>
          <a:ln/>
        </p:spPr>
        <p:txBody>
          <a:bodyPr/>
          <a:lstStyle/>
          <a:p>
            <a:r>
              <a:rPr lang="en-US" smtClean="0">
                <a:ea typeface="ＭＳ Ｐゴシック" pitchFamily="34" charset="-128"/>
              </a:rPr>
              <a:t>Narrative from tutorial:</a:t>
            </a:r>
          </a:p>
          <a:p>
            <a:r>
              <a:rPr lang="en-US" smtClean="0">
                <a:ea typeface="ＭＳ Ｐゴシック" pitchFamily="34" charset="-128"/>
              </a:rPr>
              <a:t>To begin the process of creating a service opportunity, click on the “Portal Home” link on your eGrants welcome page to open the main page.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a:noFill/>
          <a:ln/>
        </p:spPr>
        <p:txBody>
          <a:bodyPr/>
          <a:lstStyle/>
          <a:p>
            <a:r>
              <a:rPr lang="en-US" dirty="0" smtClean="0">
                <a:ea typeface="ＭＳ Ｐゴシック" pitchFamily="34" charset="-128"/>
              </a:rPr>
              <a:t>Narrative from the tutorial:</a:t>
            </a:r>
          </a:p>
          <a:p>
            <a:r>
              <a:rPr lang="en-US" dirty="0" smtClean="0">
                <a:ea typeface="ＭＳ Ｐゴシック" pitchFamily="34" charset="-128"/>
              </a:rPr>
              <a:t>To access My AmeriCorps functions through eGrants, a user must be assigned at least one of the following roles:</a:t>
            </a:r>
          </a:p>
          <a:p>
            <a:r>
              <a:rPr lang="en-US" dirty="0" smtClean="0">
                <a:ea typeface="ＭＳ Ｐゴシック" pitchFamily="34" charset="-128"/>
              </a:rPr>
              <a:t>Grantee Administrator – this role has access to both eGrants and My AmeriCorps functions as well as manages user accounts and organizational information. </a:t>
            </a:r>
          </a:p>
          <a:p>
            <a:r>
              <a:rPr lang="en-US" dirty="0" smtClean="0">
                <a:ea typeface="ＭＳ Ｐゴシック" pitchFamily="34" charset="-128"/>
              </a:rPr>
              <a:t>Grantee Recruiter – this role has access to all recruitment functions that include creating a service opportunity and process applications.</a:t>
            </a:r>
          </a:p>
        </p:txBody>
      </p:sp>
      <p:sp>
        <p:nvSpPr>
          <p:cNvPr id="81924" name="Slide Number Placeholder 3"/>
          <p:cNvSpPr>
            <a:spLocks noGrp="1"/>
          </p:cNvSpPr>
          <p:nvPr>
            <p:ph type="sldNum" sz="quarter" idx="5"/>
          </p:nvPr>
        </p:nvSpPr>
        <p:spPr>
          <a:noFill/>
        </p:spPr>
        <p:txBody>
          <a:bodyPr/>
          <a:lstStyle/>
          <a:p>
            <a:fld id="{2289CB77-6E36-427B-8D1A-B6C35A75AF60}" type="slidenum">
              <a:rPr lang="en-US"/>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a:noFill/>
          <a:ln/>
        </p:spPr>
        <p:txBody>
          <a:bodyPr/>
          <a:lstStyle/>
          <a:p>
            <a:r>
              <a:rPr lang="en-US" smtClean="0">
                <a:ea typeface="ＭＳ Ｐゴシック" pitchFamily="34" charset="-128"/>
              </a:rPr>
              <a:t>Narrative from tutorial:</a:t>
            </a:r>
          </a:p>
          <a:p>
            <a:r>
              <a:rPr lang="en-US" smtClean="0">
                <a:ea typeface="ＭＳ Ｐゴシック" pitchFamily="34" charset="-128"/>
              </a:rPr>
              <a:t>Click on the “Recruitment Workbasket” link on the left navigational panel. Portal users with “Grantee Recruiter” role or “Grantee Administrator” role will have access to this link on the Portal Home page.</a:t>
            </a:r>
          </a:p>
          <a:p>
            <a:endParaRPr lang="en-US"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a:noFill/>
          <a:ln/>
        </p:spPr>
        <p:txBody>
          <a:bodyPr/>
          <a:lstStyle/>
          <a:p>
            <a:r>
              <a:rPr lang="en-US" smtClean="0">
                <a:ea typeface="ＭＳ Ｐゴシック" pitchFamily="34" charset="-128"/>
              </a:rPr>
              <a:t>Narrative from tutorial:</a:t>
            </a:r>
          </a:p>
          <a:p>
            <a:r>
              <a:rPr lang="en-US" smtClean="0">
                <a:ea typeface="ＭＳ Ｐゴシック" pitchFamily="34" charset="-128"/>
              </a:rPr>
              <a:t>Click on “Service Opportunities” tab to open the My Service Opportunities listing page.</a:t>
            </a:r>
          </a:p>
          <a:p>
            <a:endParaRPr lang="en-US"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p:spPr>
      </p:sp>
      <p:sp>
        <p:nvSpPr>
          <p:cNvPr id="105475" name="Rectangle 3"/>
          <p:cNvSpPr>
            <a:spLocks noGrp="1"/>
          </p:cNvSpPr>
          <p:nvPr>
            <p:ph type="body" idx="1"/>
          </p:nvPr>
        </p:nvSpPr>
        <p:spPr>
          <a:noFill/>
          <a:ln/>
        </p:spPr>
        <p:txBody>
          <a:bodyPr/>
          <a:lstStyle/>
          <a:p>
            <a:r>
              <a:rPr lang="en-US" smtClean="0">
                <a:ea typeface="ＭＳ Ｐゴシック" pitchFamily="34" charset="-128"/>
              </a:rPr>
              <a:t>Narrative from tutorial:</a:t>
            </a:r>
          </a:p>
          <a:p>
            <a:r>
              <a:rPr lang="en-US" smtClean="0">
                <a:ea typeface="ＭＳ Ｐゴシック" pitchFamily="34" charset="-128"/>
              </a:rPr>
              <a:t>Click on “Create Opportunity Listing” link.  This will open up the first of a three screen process to enter information to create the service opportunity. </a:t>
            </a:r>
          </a:p>
          <a:p>
            <a:endParaRPr lang="en-US"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a:noFill/>
          <a:ln/>
        </p:spPr>
        <p:txBody>
          <a:bodyPr/>
          <a:lstStyle/>
          <a:p>
            <a:r>
              <a:rPr lang="en-US" smtClean="0">
                <a:ea typeface="ＭＳ Ｐゴシック" pitchFamily="34" charset="-128"/>
              </a:rPr>
              <a:t>Narrative from tutorial:</a:t>
            </a:r>
          </a:p>
          <a:p>
            <a:r>
              <a:rPr lang="en-US" smtClean="0">
                <a:ea typeface="ＭＳ Ｐゴシック" pitchFamily="34" charset="-128"/>
              </a:rPr>
              <a:t>On this first screen, select “yes,’ if you want the listing to be available right away once the CNCS Recruitment Administrator approves it.</a:t>
            </a:r>
          </a:p>
          <a:p>
            <a:endParaRPr lang="en-US" smtClean="0">
              <a:ea typeface="ＭＳ Ｐゴシック" pitchFamily="34" charset="-128"/>
            </a:endParaRPr>
          </a:p>
          <a:p>
            <a:r>
              <a:rPr lang="en-US" smtClean="0">
                <a:ea typeface="ＭＳ Ｐゴシック" pitchFamily="34" charset="-128"/>
              </a:rPr>
              <a:t>Enter and select information about the project: project name, type, code, start and end dates, and the term of service you’re offering.</a:t>
            </a:r>
          </a:p>
          <a:p>
            <a:endParaRPr lang="en-US" smtClean="0">
              <a:ea typeface="ＭＳ Ｐゴシック" pitchFamily="34" charset="-128"/>
            </a:endParaRPr>
          </a:p>
          <a:p>
            <a:r>
              <a:rPr lang="en-US" smtClean="0">
                <a:ea typeface="ＭＳ Ｐゴシック" pitchFamily="34" charset="-128"/>
              </a:rPr>
              <a:t>Enter the contact information of the person who will be managing the listing.  Make sure you enter the email address correctly as all the notifications of application submissions will be sent to this email address.</a:t>
            </a:r>
          </a:p>
          <a:p>
            <a:endParaRPr lang="en-US" smtClean="0">
              <a:ea typeface="ＭＳ Ｐゴシック" pitchFamily="34" charset="-128"/>
            </a:endParaRPr>
          </a:p>
          <a:p>
            <a:r>
              <a:rPr lang="en-US" smtClean="0">
                <a:ea typeface="ＭＳ Ｐゴシック" pitchFamily="34" charset="-128"/>
              </a:rPr>
              <a:t>Select the states and metropolitan area you’ll have the members in using the dropdown menu.  You can make multiple selections by holding your control (ctrl) key while making your selections.</a:t>
            </a:r>
          </a:p>
          <a:p>
            <a:endParaRPr lang="en-US" smtClean="0">
              <a:ea typeface="ＭＳ Ｐゴシック" pitchFamily="34" charset="-128"/>
            </a:endParaRPr>
          </a:p>
          <a:p>
            <a:r>
              <a:rPr lang="en-US" smtClean="0">
                <a:ea typeface="ＭＳ Ｐゴシック" pitchFamily="34" charset="-128"/>
              </a:rPr>
              <a:t>Click on “next” to advance to the next screen.  But remember clicking on next doesn’t save your data.  Your data will be saved only when you click “save” on the 3rd (last) screen.</a:t>
            </a:r>
          </a:p>
          <a:p>
            <a:endParaRPr lang="en-US"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p:spPr>
      </p:sp>
      <p:sp>
        <p:nvSpPr>
          <p:cNvPr id="107523" name="Rectangle 3"/>
          <p:cNvSpPr>
            <a:spLocks noGrp="1"/>
          </p:cNvSpPr>
          <p:nvPr>
            <p:ph type="body" idx="1"/>
          </p:nvPr>
        </p:nvSpPr>
        <p:spPr>
          <a:noFill/>
          <a:ln/>
        </p:spPr>
        <p:txBody>
          <a:bodyPr/>
          <a:lstStyle/>
          <a:p>
            <a:pPr>
              <a:lnSpc>
                <a:spcPct val="90000"/>
              </a:lnSpc>
            </a:pPr>
            <a:r>
              <a:rPr lang="en-US" sz="1000" smtClean="0">
                <a:ea typeface="ＭＳ Ｐゴシック" pitchFamily="34" charset="-128"/>
              </a:rPr>
              <a:t>Narrative from tutorial:</a:t>
            </a:r>
          </a:p>
          <a:p>
            <a:pPr>
              <a:lnSpc>
                <a:spcPct val="90000"/>
              </a:lnSpc>
            </a:pPr>
            <a:r>
              <a:rPr lang="en-US" sz="1000" smtClean="0">
                <a:ea typeface="ＭＳ Ｐゴシック" pitchFamily="34" charset="-128"/>
              </a:rPr>
              <a:t>Enter a brief description of the listing.  You need to make this description clear and compelling as this will be the first information an applicant or member will see when they are searching for service opportunities in My AmeriCorps.</a:t>
            </a:r>
          </a:p>
          <a:p>
            <a:pPr>
              <a:lnSpc>
                <a:spcPct val="90000"/>
              </a:lnSpc>
            </a:pPr>
            <a:endParaRPr lang="en-US" sz="1000" smtClean="0">
              <a:ea typeface="ＭＳ Ｐゴシック" pitchFamily="34" charset="-128"/>
            </a:endParaRPr>
          </a:p>
          <a:p>
            <a:pPr>
              <a:lnSpc>
                <a:spcPct val="90000"/>
              </a:lnSpc>
            </a:pPr>
            <a:r>
              <a:rPr lang="en-US" sz="1000" smtClean="0">
                <a:ea typeface="ＭＳ Ｐゴシック" pitchFamily="34" charset="-128"/>
              </a:rPr>
              <a:t>Enter a more detailed description of the service opportunity.  When you enter descriptions, make sure your text is within the defined character limits.  In eGrants spaces and punctuations also count as characters.  We recommend that you create this information initially in a word processing application such as Microsoft Word which will allow you to check the character count as well as the spellings prior to posting.  It is also suggested that once you create your listing in Microsoft Word, you cut and paste it into Notepad because at times Microsoft Word adds hidden characters to text and that text appears as special characters.  When you cut and paste from Notepad to the portal, no special characters are incorporated into your text. </a:t>
            </a:r>
          </a:p>
          <a:p>
            <a:pPr>
              <a:lnSpc>
                <a:spcPct val="90000"/>
              </a:lnSpc>
            </a:pPr>
            <a:endParaRPr lang="en-US" sz="1000" smtClean="0">
              <a:ea typeface="ＭＳ Ｐゴシック" pitchFamily="34" charset="-128"/>
            </a:endParaRPr>
          </a:p>
          <a:p>
            <a:pPr>
              <a:lnSpc>
                <a:spcPct val="90000"/>
              </a:lnSpc>
            </a:pPr>
            <a:r>
              <a:rPr lang="en-US" sz="1000" smtClean="0">
                <a:ea typeface="ＭＳ Ｐゴシック" pitchFamily="34" charset="-128"/>
              </a:rPr>
              <a:t>Indicate how long applications will be accepted and if the AmeriCorps online applications will be accepted.</a:t>
            </a:r>
          </a:p>
          <a:p>
            <a:pPr>
              <a:lnSpc>
                <a:spcPct val="90000"/>
              </a:lnSpc>
            </a:pPr>
            <a:endParaRPr lang="en-US" sz="1000" smtClean="0">
              <a:ea typeface="ＭＳ Ｐゴシック" pitchFamily="34" charset="-128"/>
            </a:endParaRPr>
          </a:p>
          <a:p>
            <a:pPr>
              <a:lnSpc>
                <a:spcPct val="90000"/>
              </a:lnSpc>
            </a:pPr>
            <a:r>
              <a:rPr lang="en-US" sz="1000" smtClean="0">
                <a:ea typeface="ＭＳ Ｐゴシック" pitchFamily="34" charset="-128"/>
              </a:rPr>
              <a:t>Enter the requested information, if you are accepting your own applications for this listing.</a:t>
            </a:r>
          </a:p>
          <a:p>
            <a:pPr>
              <a:lnSpc>
                <a:spcPct val="90000"/>
              </a:lnSpc>
            </a:pPr>
            <a:endParaRPr lang="en-US" sz="1000" smtClean="0">
              <a:ea typeface="ＭＳ Ｐゴシック" pitchFamily="34" charset="-128"/>
            </a:endParaRPr>
          </a:p>
          <a:p>
            <a:pPr>
              <a:lnSpc>
                <a:spcPct val="90000"/>
              </a:lnSpc>
            </a:pPr>
            <a:r>
              <a:rPr lang="en-US" sz="1000" smtClean="0">
                <a:ea typeface="ＭＳ Ｐゴシック" pitchFamily="34" charset="-128"/>
              </a:rPr>
              <a:t>Select the benefits your service opportunity will offer and conditions of service.  If you need to make multiple selections, hold down your control (ctrl) key while making your selections.</a:t>
            </a:r>
          </a:p>
          <a:p>
            <a:pPr>
              <a:lnSpc>
                <a:spcPct val="90000"/>
              </a:lnSpc>
            </a:pPr>
            <a:endParaRPr lang="en-US" sz="1000" smtClean="0">
              <a:ea typeface="ＭＳ Ｐゴシック" pitchFamily="34" charset="-128"/>
            </a:endParaRPr>
          </a:p>
          <a:p>
            <a:pPr>
              <a:lnSpc>
                <a:spcPct val="90000"/>
              </a:lnSpc>
            </a:pPr>
            <a:r>
              <a:rPr lang="en-US" sz="1000" smtClean="0">
                <a:ea typeface="ＭＳ Ｐゴシック" pitchFamily="34" charset="-128"/>
              </a:rPr>
              <a:t>Click on “next” to advance to the next screen.  If you click “previous” it will open up the first screen but you will loose the data entered into this screen.  Therefore, if you want to go to a previous screen to edit information, wait until you click on “save” on the third screen.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p:spPr>
      </p:sp>
      <p:sp>
        <p:nvSpPr>
          <p:cNvPr id="108547" name="Rectangle 3"/>
          <p:cNvSpPr>
            <a:spLocks noGrp="1"/>
          </p:cNvSpPr>
          <p:nvPr>
            <p:ph type="body" idx="1"/>
          </p:nvPr>
        </p:nvSpPr>
        <p:spPr>
          <a:noFill/>
          <a:ln/>
        </p:spPr>
        <p:txBody>
          <a:bodyPr/>
          <a:lstStyle/>
          <a:p>
            <a:r>
              <a:rPr lang="en-US" smtClean="0">
                <a:ea typeface="ＭＳ Ｐゴシック" pitchFamily="34" charset="-128"/>
              </a:rPr>
              <a:t>Narrative from tutorial:</a:t>
            </a:r>
          </a:p>
          <a:p>
            <a:r>
              <a:rPr lang="en-US" smtClean="0">
                <a:ea typeface="ＭＳ Ｐゴシック" pitchFamily="34" charset="-128"/>
              </a:rPr>
              <a:t>Enter age, education level, skill sets and language requirements.</a:t>
            </a:r>
          </a:p>
          <a:p>
            <a:endParaRPr lang="en-US" smtClean="0">
              <a:ea typeface="ＭＳ Ｐゴシック" pitchFamily="34" charset="-128"/>
            </a:endParaRPr>
          </a:p>
          <a:p>
            <a:r>
              <a:rPr lang="en-US" smtClean="0">
                <a:ea typeface="ＭＳ Ｐゴシック" pitchFamily="34" charset="-128"/>
              </a:rPr>
              <a:t>Then enter what you expect your members to do during their service.</a:t>
            </a:r>
          </a:p>
          <a:p>
            <a:endParaRPr lang="en-US" smtClean="0">
              <a:ea typeface="ＭＳ Ｐゴシック" pitchFamily="34" charset="-128"/>
            </a:endParaRPr>
          </a:p>
          <a:p>
            <a:r>
              <a:rPr lang="en-US" smtClean="0">
                <a:ea typeface="ＭＳ Ｐゴシック" pitchFamily="34" charset="-128"/>
              </a:rPr>
              <a:t>Select the field of service your members will serve in.</a:t>
            </a:r>
          </a:p>
          <a:p>
            <a:endParaRPr lang="en-US" smtClean="0">
              <a:ea typeface="ＭＳ Ｐゴシック" pitchFamily="34" charset="-128"/>
            </a:endParaRPr>
          </a:p>
          <a:p>
            <a:r>
              <a:rPr lang="en-US" smtClean="0">
                <a:ea typeface="ＭＳ Ｐゴシック" pitchFamily="34" charset="-128"/>
              </a:rPr>
              <a:t>And finally enter your contact information.</a:t>
            </a:r>
          </a:p>
          <a:p>
            <a:endParaRPr lang="en-US" smtClean="0">
              <a:ea typeface="ＭＳ Ｐゴシック" pitchFamily="34" charset="-128"/>
            </a:endParaRPr>
          </a:p>
          <a:p>
            <a:r>
              <a:rPr lang="en-US" smtClean="0">
                <a:ea typeface="ＭＳ Ｐゴシック" pitchFamily="34" charset="-128"/>
              </a:rPr>
              <a:t>If you click “save,” the service listing will be submitted to the CNCS Recruitment Administrator for approval and it will open in reading mode for you to view.</a:t>
            </a:r>
          </a:p>
          <a:p>
            <a:endParaRPr lang="en-US" smtClean="0">
              <a:ea typeface="ＭＳ Ｐゴシック" pitchFamily="34" charset="-128"/>
            </a:endParaRPr>
          </a:p>
          <a:p>
            <a:r>
              <a:rPr lang="en-US" smtClean="0">
                <a:ea typeface="ＭＳ Ｐゴシック" pitchFamily="34" charset="-128"/>
              </a:rPr>
              <a:t>If you click “previous,” it will open up the previous screen but you will loose the data entered in this screen.</a:t>
            </a:r>
          </a:p>
          <a:p>
            <a:endParaRPr lang="en-US" smtClean="0">
              <a:ea typeface="ＭＳ Ｐゴシック" pitchFamily="34" charset="-128"/>
            </a:endParaRPr>
          </a:p>
          <a:p>
            <a:r>
              <a:rPr lang="en-US" smtClean="0">
                <a:ea typeface="ＭＳ Ｐゴシック" pitchFamily="34" charset="-128"/>
              </a:rPr>
              <a:t>If you click “cancel”, it will remove the listing.</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a:noFill/>
          <a:ln/>
        </p:spPr>
        <p:txBody>
          <a:bodyPr/>
          <a:lstStyle/>
          <a:p>
            <a:r>
              <a:rPr lang="en-US" smtClean="0">
                <a:ea typeface="ＭＳ Ｐゴシック" pitchFamily="34" charset="-128"/>
              </a:rPr>
              <a:t>Narrative from tutorial:</a:t>
            </a:r>
          </a:p>
          <a:p>
            <a:r>
              <a:rPr lang="en-US" smtClean="0">
                <a:ea typeface="ＭＳ Ｐゴシック" pitchFamily="34" charset="-128"/>
              </a:rPr>
              <a:t>This is how the listing summary will appear in read only mode after you hit “save.”</a:t>
            </a:r>
          </a:p>
          <a:p>
            <a:endParaRPr lang="en-US" smtClean="0">
              <a:ea typeface="ＭＳ Ｐゴシック" pitchFamily="34" charset="-128"/>
            </a:endParaRPr>
          </a:p>
          <a:p>
            <a:r>
              <a:rPr lang="en-US" smtClean="0">
                <a:ea typeface="ＭＳ Ｐゴシック" pitchFamily="34" charset="-128"/>
              </a:rPr>
              <a:t>Your listing will now appear under My Service Opportunities in the Recruitment Workbasket. </a:t>
            </a:r>
          </a:p>
          <a:p>
            <a:endParaRPr lang="en-US" smtClean="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a:noFill/>
          <a:ln/>
        </p:spPr>
        <p:txBody>
          <a:bodyPr/>
          <a:lstStyle/>
          <a:p>
            <a:r>
              <a:rPr lang="en-US" dirty="0" smtClean="0">
                <a:ea typeface="ＭＳ Ｐゴシック" pitchFamily="34" charset="-128"/>
              </a:rPr>
              <a:t>This is the Program Search screen. You can use this form to find a single, specific Operating Site, or Sites that fit the criteria you select. None of the fields are required, but you can narrow your results by entering more criteria. </a:t>
            </a:r>
          </a:p>
          <a:p>
            <a:r>
              <a:rPr lang="en-US" dirty="0" smtClean="0">
                <a:ea typeface="ＭＳ Ｐゴシック" pitchFamily="34" charset="-128"/>
              </a:rPr>
              <a:t> </a:t>
            </a:r>
          </a:p>
          <a:p>
            <a:r>
              <a:rPr lang="en-US" dirty="0" smtClean="0">
                <a:ea typeface="ＭＳ Ｐゴシック" pitchFamily="34" charset="-128"/>
              </a:rPr>
              <a:t>For example, if you want to see all Operating Sites from a single grant year, select only the grant year; if you want to see all years’ data for a single Operating Site, enter the Project Title or Program Code.</a:t>
            </a:r>
          </a:p>
          <a:p>
            <a:r>
              <a:rPr lang="en-US" dirty="0" smtClean="0">
                <a:ea typeface="ＭＳ Ｐゴシック" pitchFamily="34" charset="-128"/>
              </a:rPr>
              <a:t> </a:t>
            </a:r>
          </a:p>
          <a:p>
            <a:r>
              <a:rPr lang="en-US" dirty="0" smtClean="0">
                <a:ea typeface="ＭＳ Ｐゴシック" pitchFamily="34" charset="-128"/>
              </a:rPr>
              <a:t>You have to go through this screen even if you have access only to a single Operating Site—but of course in that case, you could leave all the fields blank and just click the search button.</a:t>
            </a:r>
          </a:p>
        </p:txBody>
      </p:sp>
      <p:sp>
        <p:nvSpPr>
          <p:cNvPr id="11059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D65CB69D-7A29-4A8A-A82F-D32061746F42}" type="slidenum">
              <a:rPr lang="en-US" sz="1200">
                <a:latin typeface="Calibri" pitchFamily="34" charset="0"/>
              </a:rPr>
              <a:pPr algn="r" defTabSz="931863"/>
              <a:t>39</a:t>
            </a:fld>
            <a:endParaRPr lang="en-US" sz="120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a:noFill/>
          <a:ln/>
        </p:spPr>
        <p:txBody>
          <a:bodyPr/>
          <a:lstStyle/>
          <a:p>
            <a:r>
              <a:rPr lang="en-US" dirty="0" smtClean="0">
                <a:ea typeface="ＭＳ Ｐゴシック" pitchFamily="34" charset="-128"/>
              </a:rPr>
              <a:t>After you select the Grant or Operating Site by clicking its name, you will see the Program Information Screen.</a:t>
            </a:r>
          </a:p>
          <a:p>
            <a:r>
              <a:rPr lang="en-US" dirty="0" smtClean="0">
                <a:ea typeface="ＭＳ Ｐゴシック" pitchFamily="34" charset="-128"/>
              </a:rPr>
              <a:t> </a:t>
            </a:r>
          </a:p>
          <a:p>
            <a:r>
              <a:rPr lang="en-US" dirty="0" smtClean="0">
                <a:ea typeface="ＭＳ Ｐゴシック" pitchFamily="34" charset="-128"/>
              </a:rPr>
              <a:t>In this example, we clicked on the name of an Operating Site on the search results screen.</a:t>
            </a:r>
          </a:p>
          <a:p>
            <a:r>
              <a:rPr lang="en-US" dirty="0" smtClean="0">
                <a:ea typeface="ＭＳ Ｐゴシック" pitchFamily="34" charset="-128"/>
              </a:rPr>
              <a:t> </a:t>
            </a:r>
          </a:p>
          <a:p>
            <a:r>
              <a:rPr lang="en-US" dirty="0" smtClean="0">
                <a:ea typeface="ＭＳ Ｐゴシック" pitchFamily="34" charset="-128"/>
              </a:rPr>
              <a:t>I’d like to call your attention to the additional set of links on the left. The Program Information links provide quick access to perform other grant-related functions and are specific to the program listed.</a:t>
            </a:r>
          </a:p>
          <a:p>
            <a:r>
              <a:rPr lang="en-US" dirty="0" smtClean="0">
                <a:ea typeface="ＭＳ Ｐゴシック" pitchFamily="34" charset="-128"/>
              </a:rPr>
              <a:t> </a:t>
            </a:r>
          </a:p>
          <a:p>
            <a:r>
              <a:rPr lang="en-US" dirty="0" smtClean="0">
                <a:ea typeface="ＭＳ Ｐゴシック" pitchFamily="34" charset="-128"/>
              </a:rPr>
              <a:t>The specific links displayed will differ according to your access level.</a:t>
            </a:r>
          </a:p>
          <a:p>
            <a:r>
              <a:rPr lang="en-US" dirty="0" smtClean="0">
                <a:ea typeface="ＭＳ Ｐゴシック" pitchFamily="34" charset="-128"/>
              </a:rPr>
              <a:t> </a:t>
            </a:r>
          </a:p>
          <a:p>
            <a:r>
              <a:rPr lang="en-US" dirty="0" smtClean="0">
                <a:ea typeface="ＭＳ Ｐゴシック" pitchFamily="34" charset="-128"/>
              </a:rPr>
              <a:t>We’re going to go through all of these links in this demonstration.</a:t>
            </a:r>
          </a:p>
        </p:txBody>
      </p:sp>
      <p:sp>
        <p:nvSpPr>
          <p:cNvPr id="11162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E5CC6E94-75F2-41B3-B922-F094A24AC78E}" type="slidenum">
              <a:rPr lang="en-US" sz="1200">
                <a:latin typeface="Calibri" pitchFamily="34" charset="0"/>
              </a:rPr>
              <a:pPr algn="r" defTabSz="931863"/>
              <a:t>40</a:t>
            </a:fld>
            <a:endParaRPr lang="en-US" sz="120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a:noFill/>
          <a:ln/>
        </p:spPr>
        <p:txBody>
          <a:bodyPr/>
          <a:lstStyle/>
          <a:p>
            <a:r>
              <a:rPr lang="en-US" smtClean="0">
                <a:ea typeface="ＭＳ Ｐゴシック" pitchFamily="34" charset="-128"/>
              </a:rPr>
              <a:t>The service location feature in My AmeriCorps provides a way to group members by where they serve.</a:t>
            </a:r>
          </a:p>
          <a:p>
            <a:r>
              <a:rPr lang="en-US" smtClean="0">
                <a:ea typeface="ＭＳ Ｐゴシック" pitchFamily="34" charset="-128"/>
              </a:rPr>
              <a:t> </a:t>
            </a:r>
          </a:p>
          <a:p>
            <a:r>
              <a:rPr lang="en-US" smtClean="0">
                <a:ea typeface="ＭＳ Ｐゴシック" pitchFamily="34" charset="-128"/>
              </a:rPr>
              <a:t>A Service Location is what has previously been generally labeled a sub-site.</a:t>
            </a:r>
          </a:p>
          <a:p>
            <a:r>
              <a:rPr lang="en-US" smtClean="0">
                <a:ea typeface="ＭＳ Ｐゴシック" pitchFamily="34" charset="-128"/>
              </a:rPr>
              <a:t> </a:t>
            </a:r>
          </a:p>
          <a:p>
            <a:r>
              <a:rPr lang="en-US" smtClean="0">
                <a:ea typeface="ＭＳ Ｐゴシック" pitchFamily="34" charset="-128"/>
              </a:rPr>
              <a:t>Using Service Locations is optional, but it will allow you to create reports on the number of members serving at a location and will allow programs to assign My AmeriCorps users at the service location who have less authority in the system. You will find this feature most beneficial for community level and ad hoc reporting. Although assigning members to a service location is optional, your CNCS Program Officer or your State Commission may require its use. (The Reports tutorial provides  more information on the reports available through My AmeriCorps.)</a:t>
            </a:r>
          </a:p>
          <a:p>
            <a:r>
              <a:rPr lang="en-US" smtClean="0">
                <a:ea typeface="ＭＳ Ｐゴシック" pitchFamily="34" charset="-128"/>
              </a:rPr>
              <a:t> </a:t>
            </a:r>
          </a:p>
          <a:p>
            <a:r>
              <a:rPr lang="en-US" smtClean="0">
                <a:ea typeface="ＭＳ Ｐゴシック" pitchFamily="34" charset="-128"/>
              </a:rPr>
              <a:t>View Service Locations by clicking on the Service Location Info link on the left side or by clicking the View Service Locations link from the Operating Site Information page.</a:t>
            </a:r>
          </a:p>
        </p:txBody>
      </p:sp>
      <p:sp>
        <p:nvSpPr>
          <p:cNvPr id="11264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22F43F12-34BE-4F9E-B2BB-EBCD963A52CD}" type="slidenum">
              <a:rPr lang="en-US" sz="1200">
                <a:latin typeface="Calibri" pitchFamily="34" charset="0"/>
              </a:rPr>
              <a:pPr algn="r" defTabSz="931863"/>
              <a:t>41</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a:noFill/>
          <a:ln/>
        </p:spPr>
        <p:txBody>
          <a:bodyPr/>
          <a:lstStyle/>
          <a:p>
            <a:r>
              <a:rPr lang="en-US" dirty="0" smtClean="0">
                <a:ea typeface="ＭＳ Ｐゴシック" pitchFamily="34" charset="-128"/>
              </a:rPr>
              <a:t>Narrative from the tutorial:</a:t>
            </a:r>
          </a:p>
          <a:p>
            <a:r>
              <a:rPr lang="en-US" dirty="0" smtClean="0">
                <a:ea typeface="ＭＳ Ｐゴシック" pitchFamily="34" charset="-128"/>
              </a:rPr>
              <a:t>To begin, go to the main website for the Corporation for National and Community Service at </a:t>
            </a:r>
            <a:r>
              <a:rPr lang="en-US" u="sng" dirty="0" smtClean="0">
                <a:ea typeface="ＭＳ Ｐゴシック" pitchFamily="34" charset="-128"/>
                <a:hlinkClick r:id="rId3"/>
              </a:rPr>
              <a:t>www.nationalservice.gov</a:t>
            </a:r>
            <a:r>
              <a:rPr lang="en-US" dirty="0" smtClean="0">
                <a:ea typeface="ＭＳ Ｐゴシック" pitchFamily="34" charset="-128"/>
              </a:rPr>
              <a:t>.  You will find the </a:t>
            </a:r>
            <a:r>
              <a:rPr lang="en-US" b="1" dirty="0" smtClean="0">
                <a:ea typeface="ＭＳ Ｐゴシック" pitchFamily="34" charset="-128"/>
              </a:rPr>
              <a:t>eGrants</a:t>
            </a:r>
            <a:r>
              <a:rPr lang="en-US" dirty="0" smtClean="0">
                <a:ea typeface="ＭＳ Ｐゴシック" pitchFamily="34" charset="-128"/>
              </a:rPr>
              <a:t> link located under the blue subject heading </a:t>
            </a:r>
            <a:r>
              <a:rPr lang="en-US" b="1" dirty="0" smtClean="0">
                <a:ea typeface="ＭＳ Ｐゴシック" pitchFamily="34" charset="-128"/>
              </a:rPr>
              <a:t>For Organizations</a:t>
            </a:r>
            <a:r>
              <a:rPr lang="en-US" dirty="0" smtClean="0">
                <a:ea typeface="ＭＳ Ｐゴシック" pitchFamily="34" charset="-128"/>
              </a:rPr>
              <a:t>.  Click on the link to go to the eGrants page.</a:t>
            </a:r>
          </a:p>
          <a:p>
            <a:endParaRPr lang="en-US" dirty="0" smtClean="0">
              <a:ea typeface="ＭＳ Ｐゴシック" pitchFamily="34" charset="-128"/>
            </a:endParaRPr>
          </a:p>
          <a:p>
            <a:endParaRPr lang="en-US" dirty="0" smtClean="0">
              <a:ea typeface="ＭＳ Ｐゴシック" pitchFamily="34" charset="-128"/>
            </a:endParaRPr>
          </a:p>
        </p:txBody>
      </p:sp>
      <p:sp>
        <p:nvSpPr>
          <p:cNvPr id="82948" name="Slide Number Placeholder 3"/>
          <p:cNvSpPr>
            <a:spLocks noGrp="1"/>
          </p:cNvSpPr>
          <p:nvPr>
            <p:ph type="sldNum" sz="quarter" idx="5"/>
          </p:nvPr>
        </p:nvSpPr>
        <p:spPr>
          <a:noFill/>
        </p:spPr>
        <p:txBody>
          <a:bodyPr/>
          <a:lstStyle/>
          <a:p>
            <a:fld id="{E5299374-13FF-41CD-B26B-4CD5473F240C}" type="slidenum">
              <a:rPr lang="en-US"/>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a:noFill/>
          <a:ln/>
        </p:spPr>
        <p:txBody>
          <a:bodyPr/>
          <a:lstStyle/>
          <a:p>
            <a:r>
              <a:rPr lang="en-US" dirty="0" smtClean="0">
                <a:ea typeface="ＭＳ Ｐゴシック" pitchFamily="34" charset="-128"/>
              </a:rPr>
              <a:t>The service locations listing page displays the total number of service locations and a listing of the service locations assigned to the Operating Site. The listing can be sorted by clicking on the column title.</a:t>
            </a:r>
          </a:p>
          <a:p>
            <a:r>
              <a:rPr lang="en-US" dirty="0" smtClean="0">
                <a:ea typeface="ＭＳ Ｐゴシック" pitchFamily="34" charset="-128"/>
              </a:rPr>
              <a:t> </a:t>
            </a:r>
          </a:p>
          <a:p>
            <a:r>
              <a:rPr lang="en-US" dirty="0" smtClean="0">
                <a:ea typeface="ＭＳ Ｐゴシック" pitchFamily="34" charset="-128"/>
              </a:rPr>
              <a:t>If there are no service locations listed, a new one can be created. We will demonstrate how by clicking on create.</a:t>
            </a:r>
          </a:p>
          <a:p>
            <a:endParaRPr lang="en-US" dirty="0" smtClean="0">
              <a:ea typeface="ＭＳ Ｐゴシック" pitchFamily="34" charset="-128"/>
            </a:endParaRPr>
          </a:p>
        </p:txBody>
      </p:sp>
      <p:sp>
        <p:nvSpPr>
          <p:cNvPr id="11366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A4F686DE-ACB0-4BB9-BEB3-EAD77099FB92}" type="slidenum">
              <a:rPr lang="en-US" sz="1200">
                <a:latin typeface="Calibri" pitchFamily="34" charset="0"/>
              </a:rPr>
              <a:pPr algn="r" defTabSz="931863"/>
              <a:t>42</a:t>
            </a:fld>
            <a:endParaRPr lang="en-US" sz="120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a:noFill/>
          <a:ln/>
        </p:spPr>
        <p:txBody>
          <a:bodyPr/>
          <a:lstStyle/>
          <a:p>
            <a:r>
              <a:rPr lang="en-US" dirty="0" smtClean="0">
                <a:ea typeface="ＭＳ Ｐゴシック" pitchFamily="34" charset="-128"/>
              </a:rPr>
              <a:t>The service location is associated with the operating site is listed on the Operating Site Info page.</a:t>
            </a:r>
          </a:p>
          <a:p>
            <a:r>
              <a:rPr lang="en-US" dirty="0" smtClean="0">
                <a:ea typeface="ＭＳ Ｐゴシック" pitchFamily="34" charset="-128"/>
              </a:rPr>
              <a:t> </a:t>
            </a:r>
          </a:p>
          <a:p>
            <a:r>
              <a:rPr lang="en-US" dirty="0" smtClean="0">
                <a:ea typeface="ＭＳ Ｐゴシック" pitchFamily="34" charset="-128"/>
              </a:rPr>
              <a:t>The program and program year fields are not editable. Select the status of the service location— note: you must select active status if you want to be able to assign members to the service location.</a:t>
            </a:r>
          </a:p>
          <a:p>
            <a:r>
              <a:rPr lang="en-US" dirty="0" smtClean="0">
                <a:ea typeface="ＭＳ Ｐゴシック" pitchFamily="34" charset="-128"/>
              </a:rPr>
              <a:t> </a:t>
            </a:r>
          </a:p>
          <a:p>
            <a:r>
              <a:rPr lang="en-US" dirty="0" smtClean="0">
                <a:ea typeface="ＭＳ Ｐゴシック" pitchFamily="34" charset="-128"/>
              </a:rPr>
              <a:t>Enter the contact information for the service location.  Service locations will be available for all program years sharing the same program code.</a:t>
            </a:r>
          </a:p>
          <a:p>
            <a:r>
              <a:rPr lang="en-US" dirty="0" smtClean="0">
                <a:ea typeface="ＭＳ Ｐゴシック" pitchFamily="34" charset="-128"/>
              </a:rPr>
              <a:t> </a:t>
            </a:r>
          </a:p>
          <a:p>
            <a:r>
              <a:rPr lang="en-US" dirty="0" smtClean="0">
                <a:ea typeface="ＭＳ Ｐゴシック" pitchFamily="34" charset="-128"/>
              </a:rPr>
              <a:t>A service location name and the five-digit plus-4 zip code are required.</a:t>
            </a:r>
          </a:p>
          <a:p>
            <a:r>
              <a:rPr lang="en-US" dirty="0" smtClean="0">
                <a:ea typeface="ＭＳ Ｐゴシック" pitchFamily="34" charset="-128"/>
              </a:rPr>
              <a:t> </a:t>
            </a:r>
          </a:p>
          <a:p>
            <a:r>
              <a:rPr lang="en-US" dirty="0" smtClean="0">
                <a:ea typeface="ＭＳ Ｐゴシック" pitchFamily="34" charset="-128"/>
              </a:rPr>
              <a:t>Click on save to create the new service location or cancel to discard the information and return to the service locations listing page.</a:t>
            </a:r>
          </a:p>
          <a:p>
            <a:r>
              <a:rPr lang="en-US" dirty="0" smtClean="0">
                <a:ea typeface="ＭＳ Ｐゴシック" pitchFamily="34" charset="-128"/>
              </a:rPr>
              <a:t> </a:t>
            </a:r>
          </a:p>
          <a:p>
            <a:r>
              <a:rPr lang="en-US" dirty="0" smtClean="0">
                <a:ea typeface="ＭＳ Ｐゴシック" pitchFamily="34" charset="-128"/>
              </a:rPr>
              <a:t>We will save the new service location. If any errors are encountered, you’ll see a note at the top of the page and the information will not be saved.</a:t>
            </a:r>
          </a:p>
        </p:txBody>
      </p:sp>
      <p:sp>
        <p:nvSpPr>
          <p:cNvPr id="11469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CAA2D847-1315-4586-B8FB-6F38F25CC771}" type="slidenum">
              <a:rPr lang="en-US" sz="1200">
                <a:latin typeface="Calibri" pitchFamily="34" charset="0"/>
              </a:rPr>
              <a:pPr algn="r" defTabSz="931863"/>
              <a:t>43</a:t>
            </a:fld>
            <a:endParaRPr lang="en-US" sz="120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a:noFill/>
          <a:ln/>
        </p:spPr>
        <p:txBody>
          <a:bodyPr/>
          <a:lstStyle/>
          <a:p>
            <a:r>
              <a:rPr lang="en-US" smtClean="0">
                <a:ea typeface="ＭＳ Ｐゴシック" pitchFamily="34" charset="-128"/>
              </a:rPr>
              <a:t>Once it’s saved, the information will be displayed and the service location will be available for use--if you selected “active” as the status. The name of the program is a link back to the Operating Site Information page. </a:t>
            </a:r>
          </a:p>
          <a:p>
            <a:r>
              <a:rPr lang="en-US" smtClean="0">
                <a:ea typeface="ＭＳ Ｐゴシック" pitchFamily="34" charset="-128"/>
              </a:rPr>
              <a:t> </a:t>
            </a:r>
          </a:p>
          <a:p>
            <a:r>
              <a:rPr lang="en-US" smtClean="0">
                <a:ea typeface="ＭＳ Ｐゴシック" pitchFamily="34" charset="-128"/>
              </a:rPr>
              <a:t>Correct the details of the service location by clicking on edit. </a:t>
            </a:r>
          </a:p>
          <a:p>
            <a:r>
              <a:rPr lang="en-US" smtClean="0">
                <a:ea typeface="ＭＳ Ｐゴシック" pitchFamily="34" charset="-128"/>
              </a:rPr>
              <a:t> </a:t>
            </a:r>
          </a:p>
          <a:p>
            <a:r>
              <a:rPr lang="en-US" smtClean="0">
                <a:ea typeface="ＭＳ Ｐゴシック" pitchFamily="34" charset="-128"/>
              </a:rPr>
              <a:t>To retain the integrity of community level and ad hoc reporting, service locations cannot be deleted. If the service location is no longer in use, you can edit the service location and change the status to “inactive”.</a:t>
            </a:r>
          </a:p>
          <a:p>
            <a:r>
              <a:rPr lang="en-US" smtClean="0">
                <a:ea typeface="ＭＳ Ｐゴシック" pitchFamily="34" charset="-128"/>
              </a:rPr>
              <a:t> </a:t>
            </a:r>
          </a:p>
          <a:p>
            <a:r>
              <a:rPr lang="en-US" smtClean="0">
                <a:ea typeface="ＭＳ Ｐゴシック" pitchFamily="34" charset="-128"/>
              </a:rPr>
              <a:t>The service locations listing page can be viewed by clicking on back.</a:t>
            </a:r>
          </a:p>
          <a:p>
            <a:endParaRPr lang="en-US" smtClean="0">
              <a:ea typeface="ＭＳ Ｐゴシック" pitchFamily="34" charset="-128"/>
            </a:endParaRPr>
          </a:p>
        </p:txBody>
      </p:sp>
      <p:sp>
        <p:nvSpPr>
          <p:cNvPr id="11571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95462B72-42A5-4C3F-98F6-9625720E9B8B}" type="slidenum">
              <a:rPr lang="en-US" sz="1200">
                <a:latin typeface="Calibri" pitchFamily="34" charset="0"/>
              </a:rPr>
              <a:pPr algn="r" defTabSz="931863"/>
              <a:t>44</a:t>
            </a:fld>
            <a:endParaRPr lang="en-US" sz="1200">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a:noFill/>
          <a:ln/>
        </p:spPr>
        <p:txBody>
          <a:bodyPr/>
          <a:lstStyle/>
          <a:p>
            <a:r>
              <a:rPr lang="en-US" smtClean="0">
                <a:solidFill>
                  <a:schemeClr val="tx2"/>
                </a:solidFill>
                <a:latin typeface="Arial" charset="0"/>
                <a:ea typeface="ＭＳ Ｐゴシック" pitchFamily="34" charset="-128"/>
              </a:rPr>
              <a:t>The new service location is displayed. Click on the name to view or edit the details.</a:t>
            </a:r>
          </a:p>
          <a:p>
            <a:endParaRPr lang="en-US" smtClean="0">
              <a:ea typeface="ＭＳ Ｐゴシック" pitchFamily="34" charset="-128"/>
            </a:endParaRPr>
          </a:p>
        </p:txBody>
      </p:sp>
      <p:sp>
        <p:nvSpPr>
          <p:cNvPr id="11674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8B05246B-E187-4145-A04A-87DEB54500BE}" type="slidenum">
              <a:rPr lang="en-US" sz="1200">
                <a:latin typeface="Calibri" pitchFamily="34" charset="0"/>
              </a:rPr>
              <a:pPr algn="r" defTabSz="931863"/>
              <a:t>45</a:t>
            </a:fld>
            <a:endParaRPr lang="en-US" sz="1200">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a:noFill/>
          <a:ln/>
        </p:spPr>
        <p:txBody>
          <a:bodyPr/>
          <a:lstStyle/>
          <a:p>
            <a:r>
              <a:rPr lang="en-US" smtClean="0">
                <a:ea typeface="ＭＳ Ｐゴシック" pitchFamily="34" charset="-128"/>
              </a:rPr>
              <a:t>Click on Edit to change the information or status of the service location. Click Back to return to the list of service locations.</a:t>
            </a:r>
          </a:p>
          <a:p>
            <a:r>
              <a:rPr lang="en-US" smtClean="0">
                <a:ea typeface="ＭＳ Ｐゴシック" pitchFamily="34" charset="-128"/>
              </a:rPr>
              <a:t> </a:t>
            </a:r>
          </a:p>
          <a:p>
            <a:r>
              <a:rPr lang="en-US" smtClean="0">
                <a:ea typeface="ＭＳ Ｐゴシック" pitchFamily="34" charset="-128"/>
              </a:rPr>
              <a:t>Navigating through the process of creating, viewing and editing a service location will eventually return you to the service locations listings page.</a:t>
            </a:r>
          </a:p>
          <a:p>
            <a:r>
              <a:rPr lang="en-US" smtClean="0">
                <a:ea typeface="ＭＳ Ｐゴシック" pitchFamily="34" charset="-128"/>
              </a:rPr>
              <a:t> </a:t>
            </a:r>
          </a:p>
          <a:p>
            <a:endParaRPr lang="en-US" smtClean="0">
              <a:ea typeface="ＭＳ Ｐゴシック" pitchFamily="34" charset="-128"/>
            </a:endParaRPr>
          </a:p>
        </p:txBody>
      </p:sp>
      <p:sp>
        <p:nvSpPr>
          <p:cNvPr id="11776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ED704E15-E9D3-4BB3-AFF1-BF4BBAC34154}" type="slidenum">
              <a:rPr lang="en-US" sz="1200">
                <a:latin typeface="Calibri" pitchFamily="34" charset="0"/>
              </a:rPr>
              <a:pPr algn="r" defTabSz="931863"/>
              <a:t>46</a:t>
            </a:fld>
            <a:endParaRPr lang="en-US" sz="1200">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noFill/>
          <a:ln>
            <a:solidFill>
              <a:srgbClr val="000000"/>
            </a:solidFill>
            <a:miter lim="800000"/>
            <a:headEnd/>
            <a:tailEnd/>
          </a:ln>
        </p:spPr>
      </p:sp>
      <p:sp>
        <p:nvSpPr>
          <p:cNvPr id="118787" name="Rectangle 3"/>
          <p:cNvSpPr>
            <a:spLocks noGrp="1"/>
          </p:cNvSpPr>
          <p:nvPr>
            <p:ph type="body" idx="1"/>
          </p:nvPr>
        </p:nvSpPr>
        <p:spPr>
          <a:noFill/>
          <a:ln/>
        </p:spPr>
        <p:txBody>
          <a:bodyPr/>
          <a:lstStyle/>
          <a:p>
            <a:r>
              <a:rPr lang="en-US" dirty="0" smtClean="0">
                <a:ea typeface="ＭＳ Ｐゴシック" pitchFamily="34" charset="-128"/>
              </a:rPr>
              <a:t>Narrative from tutorial:</a:t>
            </a:r>
          </a:p>
          <a:p>
            <a:r>
              <a:rPr lang="en-US" dirty="0" smtClean="0">
                <a:ea typeface="ＭＳ Ｐゴシック" pitchFamily="34" charset="-128"/>
              </a:rPr>
              <a:t>So, there are two ways to enroll a member.  One approach is to enroll a member is through the My AmeriCorps application process. </a:t>
            </a:r>
          </a:p>
          <a:p>
            <a:endParaRPr lang="en-US" dirty="0" smtClean="0">
              <a:ea typeface="ＭＳ Ｐゴシック" pitchFamily="34" charset="-128"/>
            </a:endParaRPr>
          </a:p>
          <a:p>
            <a:r>
              <a:rPr lang="en-US" dirty="0" smtClean="0">
                <a:ea typeface="ＭＳ Ｐゴシック" pitchFamily="34" charset="-128"/>
              </a:rPr>
              <a:t>As you will notice from this workflow overview, an applicant applies to a service opportunity listing, program extends an invitation to serve, applicant accepts the invitation and completes the member’s part (Part 1) of the enrollment process, program completes the program’s section (Part 2) of the enrollment form and enroll the member.</a:t>
            </a:r>
          </a:p>
          <a:p>
            <a:endParaRPr lang="en-US" dirty="0" smtClean="0">
              <a:ea typeface="ＭＳ Ｐゴシック" pitchFamily="34" charset="-128"/>
            </a:endParaRPr>
          </a:p>
          <a:p>
            <a:r>
              <a:rPr lang="en-US" dirty="0" smtClean="0">
                <a:ea typeface="ＭＳ Ｐゴシック" pitchFamily="34" charset="-128"/>
              </a:rPr>
              <a:t>If you are also responsible for member recruitment, we strongly encourage you to attend or view the “AmeriCorps State Programs - Member Recruitment” webinar/tutorial to review the steps on how to create a service opportunity listing, review applications, and select a member.</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noFill/>
          <a:ln>
            <a:solidFill>
              <a:srgbClr val="000000"/>
            </a:solidFill>
            <a:miter lim="800000"/>
            <a:headEnd/>
            <a:tailEnd/>
          </a:ln>
        </p:spPr>
      </p:sp>
      <p:sp>
        <p:nvSpPr>
          <p:cNvPr id="119811" name="Rectangle 3"/>
          <p:cNvSpPr>
            <a:spLocks noGrp="1"/>
          </p:cNvSpPr>
          <p:nvPr>
            <p:ph type="body" idx="1"/>
          </p:nvPr>
        </p:nvSpPr>
        <p:spPr>
          <a:noFill/>
          <a:ln/>
        </p:spPr>
        <p:txBody>
          <a:bodyPr/>
          <a:lstStyle/>
          <a:p>
            <a:r>
              <a:rPr lang="en-US" dirty="0" smtClean="0">
                <a:ea typeface="ＭＳ Ｐゴシック" pitchFamily="34" charset="-128"/>
              </a:rPr>
              <a:t>Narrative from tutorial:</a:t>
            </a:r>
          </a:p>
          <a:p>
            <a:r>
              <a:rPr lang="en-US" dirty="0" smtClean="0">
                <a:ea typeface="ＭＳ Ｐゴシック" pitchFamily="34" charset="-128"/>
              </a:rPr>
              <a:t>Starting at your Recruitment Workbasket, click on the “Pending Applications” tab located on the top navigational panel.  </a:t>
            </a:r>
          </a:p>
          <a:p>
            <a:endParaRPr lang="en-US" dirty="0" smtClean="0">
              <a:ea typeface="ＭＳ Ｐゴシック" pitchFamily="34" charset="-128"/>
            </a:endParaRPr>
          </a:p>
          <a:p>
            <a:r>
              <a:rPr lang="en-US" dirty="0" smtClean="0">
                <a:ea typeface="ＭＳ Ｐゴシック" pitchFamily="34" charset="-128"/>
              </a:rPr>
              <a:t>A list of applicants who have submitted an application to your program via My AmeriCorps will be displayed.  </a:t>
            </a:r>
          </a:p>
          <a:p>
            <a:endParaRPr lang="en-US" dirty="0" smtClean="0">
              <a:ea typeface="ＭＳ Ｐゴシック" pitchFamily="34" charset="-128"/>
            </a:endParaRPr>
          </a:p>
          <a:p>
            <a:r>
              <a:rPr lang="en-US" dirty="0" smtClean="0">
                <a:ea typeface="ＭＳ Ｐゴシック" pitchFamily="34" charset="-128"/>
              </a:rPr>
              <a:t>If you want to print an application, click “print” link.  This will allow you to print the application except for the reference details.  If you need to print the reference details, then you will need to open the reference section and print it from there.</a:t>
            </a:r>
          </a:p>
          <a:p>
            <a:endParaRPr lang="en-US" dirty="0" smtClean="0">
              <a:ea typeface="ＭＳ Ｐゴシック" pitchFamily="34" charset="-128"/>
            </a:endParaRPr>
          </a:p>
          <a:p>
            <a:r>
              <a:rPr lang="en-US" dirty="0" smtClean="0">
                <a:ea typeface="ＭＳ Ｐゴシック" pitchFamily="34" charset="-128"/>
              </a:rPr>
              <a:t>Click on the applicant’s name to view their application.</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noFill/>
          <a:ln>
            <a:solidFill>
              <a:srgbClr val="000000"/>
            </a:solidFill>
            <a:miter lim="800000"/>
            <a:headEnd/>
            <a:tailEnd/>
          </a:ln>
        </p:spPr>
      </p:sp>
      <p:sp>
        <p:nvSpPr>
          <p:cNvPr id="120835" name="Rectangle 3"/>
          <p:cNvSpPr>
            <a:spLocks noGrp="1"/>
          </p:cNvSpPr>
          <p:nvPr>
            <p:ph type="body" idx="1"/>
          </p:nvPr>
        </p:nvSpPr>
        <p:spPr>
          <a:noFill/>
          <a:ln/>
        </p:spPr>
        <p:txBody>
          <a:bodyPr/>
          <a:lstStyle/>
          <a:p>
            <a:r>
              <a:rPr lang="en-US" smtClean="0">
                <a:ea typeface="ＭＳ Ｐゴシック" pitchFamily="34" charset="-128"/>
              </a:rPr>
              <a:t>Narrative from tutorial:</a:t>
            </a:r>
          </a:p>
          <a:p>
            <a:r>
              <a:rPr lang="en-US" smtClean="0">
                <a:ea typeface="ＭＳ Ｐゴシック" pitchFamily="34" charset="-128"/>
              </a:rPr>
              <a:t>The application has eight sub-sections and you can view the details of each sub-section by clicking on the section heading tab.  </a:t>
            </a:r>
          </a:p>
          <a:p>
            <a:endParaRPr lang="en-US" smtClean="0">
              <a:ea typeface="ＭＳ Ｐゴシック" pitchFamily="34" charset="-128"/>
            </a:endParaRPr>
          </a:p>
          <a:p>
            <a:r>
              <a:rPr lang="en-US" smtClean="0">
                <a:ea typeface="ＭＳ Ｐゴシック" pitchFamily="34" charset="-128"/>
              </a:rPr>
              <a:t>With the exception of the references, you can print the application from this view as well.  In order to print the references, each reference must be opened individually. </a:t>
            </a:r>
          </a:p>
          <a:p>
            <a:endParaRPr lang="en-US" smtClean="0">
              <a:ea typeface="ＭＳ Ｐゴシック" pitchFamily="34" charset="-128"/>
            </a:endParaRPr>
          </a:p>
          <a:p>
            <a:r>
              <a:rPr lang="en-US" smtClean="0">
                <a:ea typeface="ＭＳ Ｐゴシック" pitchFamily="34" charset="-128"/>
              </a:rPr>
              <a:t>If you need to return to the pending applications listing page, click on “return to recruitment basket” link.</a:t>
            </a:r>
          </a:p>
          <a:p>
            <a:endParaRPr lang="en-US" smtClean="0">
              <a:ea typeface="ＭＳ Ｐゴシック" pitchFamily="34" charset="-128"/>
            </a:endParaRPr>
          </a:p>
          <a:p>
            <a:r>
              <a:rPr lang="en-US" smtClean="0">
                <a:ea typeface="ＭＳ Ｐゴシック" pitchFamily="34" charset="-128"/>
              </a:rPr>
              <a:t>Now, let’s look at how view references.</a:t>
            </a:r>
          </a:p>
          <a:p>
            <a:endParaRPr lang="en-US" smtClean="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noFill/>
          <a:ln>
            <a:solidFill>
              <a:srgbClr val="000000"/>
            </a:solidFill>
            <a:miter lim="800000"/>
            <a:headEnd/>
            <a:tailEnd/>
          </a:ln>
        </p:spPr>
      </p:sp>
      <p:sp>
        <p:nvSpPr>
          <p:cNvPr id="121859" name="Rectangle 3"/>
          <p:cNvSpPr>
            <a:spLocks noGrp="1"/>
          </p:cNvSpPr>
          <p:nvPr>
            <p:ph type="body" idx="1"/>
          </p:nvPr>
        </p:nvSpPr>
        <p:spPr>
          <a:noFill/>
          <a:ln/>
        </p:spPr>
        <p:txBody>
          <a:bodyPr/>
          <a:lstStyle/>
          <a:p>
            <a:r>
              <a:rPr lang="en-US" smtClean="0">
                <a:ea typeface="ＭＳ Ｐゴシック" pitchFamily="34" charset="-128"/>
              </a:rPr>
              <a:t>Narrative from tutorial:</a:t>
            </a:r>
          </a:p>
          <a:p>
            <a:r>
              <a:rPr lang="en-US" smtClean="0">
                <a:ea typeface="ＭＳ Ｐゴシック" pitchFamily="34" charset="-128"/>
              </a:rPr>
              <a:t>Under the “Reference” tab, you will see the reference details.  </a:t>
            </a:r>
          </a:p>
          <a:p>
            <a:endParaRPr lang="en-US" smtClean="0">
              <a:ea typeface="ＭＳ Ｐゴシック" pitchFamily="34" charset="-128"/>
            </a:endParaRPr>
          </a:p>
          <a:p>
            <a:r>
              <a:rPr lang="en-US" smtClean="0">
                <a:ea typeface="ＭＳ Ｐゴシック" pitchFamily="34" charset="-128"/>
              </a:rPr>
              <a:t>Completed references will be noted with a “Yes,” in the last column.  To view the references, click on the person’s name.</a:t>
            </a:r>
          </a:p>
          <a:p>
            <a:endParaRPr lang="en-US" smtClean="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noFill/>
          <a:ln>
            <a:solidFill>
              <a:srgbClr val="000000"/>
            </a:solidFill>
            <a:miter lim="800000"/>
            <a:headEnd/>
            <a:tailEnd/>
          </a:ln>
        </p:spPr>
      </p:sp>
      <p:sp>
        <p:nvSpPr>
          <p:cNvPr id="122883" name="Rectangle 3"/>
          <p:cNvSpPr>
            <a:spLocks noGrp="1"/>
          </p:cNvSpPr>
          <p:nvPr>
            <p:ph type="body" idx="1"/>
          </p:nvPr>
        </p:nvSpPr>
        <p:spPr>
          <a:noFill/>
          <a:ln/>
        </p:spPr>
        <p:txBody>
          <a:bodyPr/>
          <a:lstStyle/>
          <a:p>
            <a:r>
              <a:rPr lang="en-US" dirty="0" smtClean="0">
                <a:ea typeface="ＭＳ Ｐゴシック" pitchFamily="34" charset="-128"/>
              </a:rPr>
              <a:t>Narrative from tutorial:</a:t>
            </a:r>
          </a:p>
          <a:p>
            <a:r>
              <a:rPr lang="en-US" dirty="0" smtClean="0">
                <a:ea typeface="ＭＳ Ｐゴシック" pitchFamily="34" charset="-128"/>
              </a:rPr>
              <a:t>When you click on the reference name, it will open up the Reference Override form which lists the individual’s contact information.  After you have contacted the reference, you can complete this Reference Override by entering the comments provided by the reference.</a:t>
            </a:r>
          </a:p>
          <a:p>
            <a:endParaRPr lang="en-US" dirty="0" smtClean="0">
              <a:ea typeface="ＭＳ Ｐゴシック" pitchFamily="34" charset="-128"/>
            </a:endParaRPr>
          </a:p>
          <a:p>
            <a:r>
              <a:rPr lang="en-US" dirty="0" smtClean="0">
                <a:ea typeface="ＭＳ Ｐゴシック" pitchFamily="34" charset="-128"/>
              </a:rPr>
              <a:t>Select the type of source (fax, mail, phone, other) you used to get the reference comments.</a:t>
            </a:r>
          </a:p>
          <a:p>
            <a:endParaRPr lang="en-US" dirty="0" smtClean="0">
              <a:ea typeface="ＭＳ Ｐゴシック" pitchFamily="34" charset="-128"/>
            </a:endParaRPr>
          </a:p>
          <a:p>
            <a:r>
              <a:rPr lang="en-US" dirty="0" smtClean="0">
                <a:ea typeface="ＭＳ Ｐゴシック" pitchFamily="34" charset="-128"/>
              </a:rPr>
              <a:t>Enter the reference comments about the applicant.</a:t>
            </a:r>
          </a:p>
          <a:p>
            <a:endParaRPr lang="en-US" dirty="0" smtClean="0">
              <a:ea typeface="ＭＳ Ｐゴシック" pitchFamily="34" charset="-128"/>
            </a:endParaRPr>
          </a:p>
          <a:p>
            <a:r>
              <a:rPr lang="en-US" dirty="0" smtClean="0">
                <a:ea typeface="ＭＳ Ｐゴシック" pitchFamily="34" charset="-128"/>
              </a:rPr>
              <a:t>Click on “save” to save the Reference Override.  If you want to discard the entries you made without saving, click “cancel.” </a:t>
            </a:r>
          </a:p>
          <a:p>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a:noFill/>
          <a:ln/>
        </p:spPr>
        <p:txBody>
          <a:bodyPr/>
          <a:lstStyle/>
          <a:p>
            <a:r>
              <a:rPr lang="en-US" smtClean="0">
                <a:ea typeface="ＭＳ Ｐゴシック" pitchFamily="34" charset="-128"/>
              </a:rPr>
              <a:t>Narrative from the tutorial:</a:t>
            </a:r>
          </a:p>
          <a:p>
            <a:r>
              <a:rPr lang="en-US" smtClean="0">
                <a:ea typeface="ＭＳ Ｐゴシック" pitchFamily="34" charset="-128"/>
              </a:rPr>
              <a:t>In the middle of the page, notice the eGrants system status notification box that will inform you of the system’s performance.</a:t>
            </a:r>
          </a:p>
          <a:p>
            <a:r>
              <a:rPr lang="en-US" smtClean="0">
                <a:ea typeface="ＭＳ Ｐゴシック" pitchFamily="34" charset="-128"/>
              </a:rPr>
              <a:t> </a:t>
            </a:r>
          </a:p>
          <a:p>
            <a:r>
              <a:rPr lang="en-US" smtClean="0">
                <a:ea typeface="ＭＳ Ｐゴシック" pitchFamily="34" charset="-128"/>
              </a:rPr>
              <a:t>If you would like to save the link to your favorites, this would be the best link to save.  The eGrants login page may go through URL changes from time to time.</a:t>
            </a:r>
          </a:p>
          <a:p>
            <a:r>
              <a:rPr lang="en-US" smtClean="0">
                <a:ea typeface="ＭＳ Ｐゴシック" pitchFamily="34" charset="-128"/>
              </a:rPr>
              <a:t> </a:t>
            </a:r>
          </a:p>
          <a:p>
            <a:r>
              <a:rPr lang="en-US" smtClean="0">
                <a:ea typeface="ＭＳ Ｐゴシック" pitchFamily="34" charset="-128"/>
              </a:rPr>
              <a:t>Scroll down and click on “</a:t>
            </a:r>
            <a:r>
              <a:rPr lang="en-US" b="1" smtClean="0">
                <a:ea typeface="ＭＳ Ｐゴシック" pitchFamily="34" charset="-128"/>
              </a:rPr>
              <a:t>Please click here to use eGrants</a:t>
            </a:r>
            <a:r>
              <a:rPr lang="en-US" smtClean="0">
                <a:ea typeface="ＭＳ Ｐゴシック" pitchFamily="34" charset="-128"/>
              </a:rPr>
              <a:t>”.  This will open a new web browser that takes you to the eGrants login page.</a:t>
            </a:r>
          </a:p>
          <a:p>
            <a:endParaRPr lang="en-US" smtClean="0">
              <a:ea typeface="ＭＳ Ｐゴシック" pitchFamily="34" charset="-128"/>
            </a:endParaRPr>
          </a:p>
        </p:txBody>
      </p:sp>
      <p:sp>
        <p:nvSpPr>
          <p:cNvPr id="83972" name="Slide Number Placeholder 3"/>
          <p:cNvSpPr>
            <a:spLocks noGrp="1"/>
          </p:cNvSpPr>
          <p:nvPr>
            <p:ph type="sldNum" sz="quarter" idx="5"/>
          </p:nvPr>
        </p:nvSpPr>
        <p:spPr>
          <a:noFill/>
        </p:spPr>
        <p:txBody>
          <a:bodyPr/>
          <a:lstStyle/>
          <a:p>
            <a:fld id="{D5E8BC25-67B0-44A6-A96C-4C543C4D14CF}" type="slidenum">
              <a:rPr lang="en-US"/>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p:spPr>
      </p:sp>
      <p:sp>
        <p:nvSpPr>
          <p:cNvPr id="123907" name="Rectangle 3"/>
          <p:cNvSpPr>
            <a:spLocks noGrp="1"/>
          </p:cNvSpPr>
          <p:nvPr>
            <p:ph type="body" idx="1"/>
          </p:nvPr>
        </p:nvSpPr>
        <p:spPr>
          <a:noFill/>
          <a:ln/>
        </p:spPr>
        <p:txBody>
          <a:bodyPr/>
          <a:lstStyle/>
          <a:p>
            <a:r>
              <a:rPr lang="en-US" dirty="0" smtClean="0">
                <a:ea typeface="ＭＳ Ｐゴシック" pitchFamily="34" charset="-128"/>
              </a:rPr>
              <a:t>Narrative from tutorial:</a:t>
            </a:r>
          </a:p>
          <a:p>
            <a:r>
              <a:rPr lang="en-US" dirty="0" smtClean="0">
                <a:ea typeface="ＭＳ Ｐゴシック" pitchFamily="34" charset="-128"/>
              </a:rPr>
              <a:t>Please remember to refer to grant requirements and guidelines, whenever you are performing member management tasks in My AmeriCorps.  Although the system may allow you to perform certain tasks, you need to make sure that those tasks are compliant with the grant requirements and guidelines.  For example, you need to make sure the documents provided are sufficient to establish member eligibility according to the grant requirements and guidelines.</a:t>
            </a:r>
          </a:p>
          <a:p>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noFill/>
          <a:ln>
            <a:solidFill>
              <a:srgbClr val="000000"/>
            </a:solidFill>
            <a:miter lim="800000"/>
            <a:headEnd/>
            <a:tailEnd/>
          </a:ln>
        </p:spPr>
      </p:sp>
      <p:sp>
        <p:nvSpPr>
          <p:cNvPr id="124931" name="Rectangle 3"/>
          <p:cNvSpPr>
            <a:spLocks noGrp="1"/>
          </p:cNvSpPr>
          <p:nvPr>
            <p:ph type="body" idx="1"/>
          </p:nvPr>
        </p:nvSpPr>
        <p:spPr>
          <a:noFill/>
          <a:ln/>
        </p:spPr>
        <p:txBody>
          <a:bodyPr/>
          <a:lstStyle/>
          <a:p>
            <a:r>
              <a:rPr lang="en-US" dirty="0" smtClean="0">
                <a:ea typeface="ＭＳ Ｐゴシック" pitchFamily="34" charset="-128"/>
              </a:rPr>
              <a:t>Narrative from tutorial:</a:t>
            </a:r>
          </a:p>
          <a:p>
            <a:r>
              <a:rPr lang="en-US" dirty="0" smtClean="0">
                <a:ea typeface="ＭＳ Ｐゴシック" pitchFamily="34" charset="-128"/>
              </a:rPr>
              <a:t>If you click on “submit,” a message will appear asking you to confirm your decision.</a:t>
            </a:r>
          </a:p>
          <a:p>
            <a:endParaRPr lang="en-US" dirty="0" smtClean="0">
              <a:ea typeface="ＭＳ Ｐゴシック" pitchFamily="34" charset="-128"/>
            </a:endParaRPr>
          </a:p>
          <a:p>
            <a:r>
              <a:rPr lang="en-US" dirty="0" smtClean="0">
                <a:ea typeface="ＭＳ Ｐゴシック" pitchFamily="34" charset="-128"/>
              </a:rPr>
              <a:t>Once you click “OK” to confirm your decision, you won’t have the opportunity to change it again.</a:t>
            </a:r>
          </a:p>
          <a:p>
            <a:endParaRPr lang="en-US" dirty="0" smtClean="0">
              <a:ea typeface="ＭＳ Ｐゴシック" pitchFamily="34" charset="-128"/>
            </a:endParaRPr>
          </a:p>
          <a:p>
            <a:r>
              <a:rPr lang="en-US" dirty="0" smtClean="0">
                <a:ea typeface="ＭＳ Ｐゴシック" pitchFamily="34" charset="-128"/>
              </a:rPr>
              <a:t>If you accept and application, it doesn’t mean that the applicant has been enrolled into your program.  When you accept an application, the applicant will receive an email informing him/her of a change in their application status.  When the applicant logs onto their account, they will see the status of their application with each organization that they have submitted an application to. </a:t>
            </a:r>
          </a:p>
          <a:p>
            <a:endParaRPr lang="en-US" dirty="0" smtClean="0">
              <a:ea typeface="ＭＳ Ｐゴシック" pitchFamily="34" charset="-128"/>
            </a:endParaRPr>
          </a:p>
          <a:p>
            <a:r>
              <a:rPr lang="en-US" dirty="0" smtClean="0">
                <a:ea typeface="ＭＳ Ｐゴシック" pitchFamily="34" charset="-128"/>
              </a:rPr>
              <a:t>Then the applicant will accept your invitation and complete the member’s section (Part 1) of the enrollment form.  In order to enroll the member, you will then open the member’s enrollment form, which will be listed under “Pending Enrollments,” and complete it and save it.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p:spPr>
      </p:sp>
      <p:sp>
        <p:nvSpPr>
          <p:cNvPr id="125955" name="Rectangle 3"/>
          <p:cNvSpPr>
            <a:spLocks noGrp="1"/>
          </p:cNvSpPr>
          <p:nvPr>
            <p:ph type="body" idx="1"/>
          </p:nvPr>
        </p:nvSpPr>
        <p:spPr>
          <a:noFill/>
          <a:ln/>
        </p:spPr>
        <p:txBody>
          <a:bodyPr/>
          <a:lstStyle/>
          <a:p>
            <a:r>
              <a:rPr lang="en-US" smtClean="0">
                <a:ea typeface="ＭＳ Ｐゴシック" pitchFamily="34" charset="-128"/>
              </a:rPr>
              <a:t>Narrative from tutorial:</a:t>
            </a:r>
          </a:p>
          <a:p>
            <a:r>
              <a:rPr lang="en-US" smtClean="0">
                <a:ea typeface="ＭＳ Ｐゴシック" pitchFamily="34" charset="-128"/>
              </a:rPr>
              <a:t>Members who were selected through My AmeriCorps application process will be listed under “pending Enrollments” tab.</a:t>
            </a:r>
          </a:p>
          <a:p>
            <a:endParaRPr lang="en-US" smtClean="0">
              <a:ea typeface="ＭＳ Ｐゴシック" pitchFamily="34" charset="-128"/>
            </a:endParaRPr>
          </a:p>
          <a:p>
            <a:r>
              <a:rPr lang="en-US" smtClean="0">
                <a:ea typeface="ＭＳ Ｐゴシック" pitchFamily="34" charset="-128"/>
              </a:rPr>
              <a:t>If you are not going to enroll the member, click on “Delete.”</a:t>
            </a:r>
          </a:p>
          <a:p>
            <a:endParaRPr lang="en-US" smtClean="0">
              <a:ea typeface="ＭＳ Ｐゴシック" pitchFamily="34" charset="-128"/>
            </a:endParaRPr>
          </a:p>
          <a:p>
            <a:r>
              <a:rPr lang="en-US" smtClean="0">
                <a:ea typeface="ＭＳ Ｐゴシック" pitchFamily="34" charset="-128"/>
              </a:rPr>
              <a:t>Click on the member’s name to open the enrollment form to complete the member’s portion of the enrollment form on behalf of the member and/or enter the placement information and/or enroll the member (activate the member’s term).</a:t>
            </a:r>
          </a:p>
          <a:p>
            <a:endParaRPr lang="en-US" smtClean="0">
              <a:ea typeface="ＭＳ Ｐゴシック" pitchFamily="34" charset="-128"/>
            </a:endParaRPr>
          </a:p>
          <a:p>
            <a:endParaRPr lang="en-US" smtClean="0">
              <a:ea typeface="ＭＳ Ｐゴシック" pitchFamily="34" charset="-128"/>
            </a:endParaRPr>
          </a:p>
          <a:p>
            <a:endParaRPr lang="en-US" smtClean="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a:noFill/>
          <a:ln/>
        </p:spPr>
        <p:txBody>
          <a:bodyPr/>
          <a:lstStyle/>
          <a:p>
            <a:r>
              <a:rPr lang="en-US" smtClean="0">
                <a:ea typeface="ＭＳ Ｐゴシック" pitchFamily="34" charset="-128"/>
              </a:rPr>
              <a:t>Narrative from tutorial:</a:t>
            </a:r>
          </a:p>
          <a:p>
            <a:r>
              <a:rPr lang="en-US" smtClean="0">
                <a:ea typeface="ＭＳ Ｐゴシック" pitchFamily="34" charset="-128"/>
              </a:rPr>
              <a:t>If the member has completed the member’s portion of the enrollment form, that information will appear in the read mode.  In this case, you may scroll down to the bottom and enter information about the member’s term.</a:t>
            </a:r>
          </a:p>
          <a:p>
            <a:endParaRPr lang="en-US" smtClean="0">
              <a:ea typeface="ＭＳ Ｐゴシック" pitchFamily="34" charset="-128"/>
            </a:endParaRPr>
          </a:p>
          <a:p>
            <a:r>
              <a:rPr lang="en-US" smtClean="0">
                <a:ea typeface="ＭＳ Ｐゴシック" pitchFamily="34" charset="-128"/>
              </a:rPr>
              <a:t>If the member has not completed member’s portion, you can complete it using the information given in member’s signed paper enrollment form.</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noFill/>
          <a:ln>
            <a:solidFill>
              <a:srgbClr val="000000"/>
            </a:solidFill>
            <a:miter lim="800000"/>
            <a:headEnd/>
            <a:tailEnd/>
          </a:ln>
        </p:spPr>
      </p:sp>
      <p:sp>
        <p:nvSpPr>
          <p:cNvPr id="128003" name="Rectangle 3"/>
          <p:cNvSpPr>
            <a:spLocks noGrp="1"/>
          </p:cNvSpPr>
          <p:nvPr>
            <p:ph type="body" idx="1"/>
          </p:nvPr>
        </p:nvSpPr>
        <p:spPr>
          <a:noFill/>
          <a:ln/>
        </p:spPr>
        <p:txBody>
          <a:bodyPr/>
          <a:lstStyle/>
          <a:p>
            <a:r>
              <a:rPr lang="en-US" smtClean="0">
                <a:ea typeface="ＭＳ Ｐゴシック" pitchFamily="34" charset="-128"/>
              </a:rPr>
              <a:t>Narrative from tutorial:</a:t>
            </a:r>
          </a:p>
          <a:p>
            <a:r>
              <a:rPr lang="en-US" smtClean="0">
                <a:ea typeface="ＭＳ Ｐゴシック" pitchFamily="34" charset="-128"/>
              </a:rPr>
              <a:t>Enter the member’s start date and select program year, program title, service location and slot type.</a:t>
            </a:r>
          </a:p>
          <a:p>
            <a:endParaRPr lang="en-US" smtClean="0">
              <a:ea typeface="ＭＳ Ｐゴシック" pitchFamily="34" charset="-128"/>
            </a:endParaRPr>
          </a:p>
          <a:p>
            <a:r>
              <a:rPr lang="en-US" smtClean="0">
                <a:ea typeface="ＭＳ Ｐゴシック" pitchFamily="34" charset="-128"/>
              </a:rPr>
              <a:t>Select the checkbox to certify your portion of the enrollment form.</a:t>
            </a:r>
          </a:p>
          <a:p>
            <a:endParaRPr lang="en-US" smtClean="0">
              <a:ea typeface="ＭＳ Ｐゴシック" pitchFamily="34" charset="-128"/>
            </a:endParaRPr>
          </a:p>
          <a:p>
            <a:r>
              <a:rPr lang="en-US" smtClean="0">
                <a:ea typeface="ＭＳ Ｐゴシック" pitchFamily="34" charset="-128"/>
              </a:rPr>
              <a:t>Click on “save information” to save the enrollment form without activating the enrollment.  </a:t>
            </a:r>
          </a:p>
          <a:p>
            <a:endParaRPr lang="en-US" smtClean="0">
              <a:ea typeface="ＭＳ Ｐゴシック" pitchFamily="34" charset="-128"/>
            </a:endParaRPr>
          </a:p>
          <a:p>
            <a:r>
              <a:rPr lang="en-US" smtClean="0">
                <a:ea typeface="ＭＳ Ｐゴシック" pitchFamily="34" charset="-128"/>
              </a:rPr>
              <a:t>To activate the member’s enrollment click on “enroll member”.</a:t>
            </a:r>
          </a:p>
          <a:p>
            <a:endParaRPr lang="en-US" smtClean="0">
              <a:ea typeface="ＭＳ Ｐゴシック" pitchFamily="34" charset="-128"/>
            </a:endParaRPr>
          </a:p>
          <a:p>
            <a:r>
              <a:rPr lang="en-US" smtClean="0">
                <a:ea typeface="ＭＳ Ｐゴシック" pitchFamily="34" charset="-128"/>
              </a:rPr>
              <a:t>If you want to discard the entries entered, click on “cancel.” </a:t>
            </a:r>
          </a:p>
          <a:p>
            <a:endParaRPr lang="en-US" smtClean="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p:spPr>
      </p:sp>
      <p:sp>
        <p:nvSpPr>
          <p:cNvPr id="129027" name="Rectangle 3"/>
          <p:cNvSpPr>
            <a:spLocks noGrp="1"/>
          </p:cNvSpPr>
          <p:nvPr>
            <p:ph type="body" idx="1"/>
          </p:nvPr>
        </p:nvSpPr>
        <p:spPr>
          <a:noFill/>
          <a:ln/>
        </p:spPr>
        <p:txBody>
          <a:bodyPr/>
          <a:lstStyle/>
          <a:p>
            <a:r>
              <a:rPr lang="en-US" dirty="0" smtClean="0">
                <a:ea typeface="ＭＳ Ｐゴシック" pitchFamily="34" charset="-128"/>
              </a:rPr>
              <a:t>Narrative from tutorial:</a:t>
            </a:r>
          </a:p>
          <a:p>
            <a:r>
              <a:rPr lang="en-US" dirty="0" smtClean="0">
                <a:ea typeface="ＭＳ Ｐゴシック" pitchFamily="34" charset="-128"/>
              </a:rPr>
              <a:t>The second approach to enroll a member is through My AmeriCorps Invitation process.  In this situation, the program will enter or upload a service invitation for a member/s.  </a:t>
            </a:r>
          </a:p>
          <a:p>
            <a:endParaRPr lang="en-US" dirty="0" smtClean="0">
              <a:ea typeface="ＭＳ Ｐゴシック" pitchFamily="34" charset="-128"/>
            </a:endParaRPr>
          </a:p>
          <a:p>
            <a:r>
              <a:rPr lang="en-US" dirty="0" smtClean="0">
                <a:ea typeface="ＭＳ Ｐゴシック" pitchFamily="34" charset="-128"/>
              </a:rPr>
              <a:t>Following the service invitation the member registers and completes the member’s portion (Part 1) of the enrollment form or the program/service location will complete the member’s portion of the enrollment form on behalf of the member and enroll the member.</a:t>
            </a:r>
          </a:p>
          <a:p>
            <a:endParaRPr lang="en-US" dirty="0" smtClean="0">
              <a:ea typeface="ＭＳ Ｐゴシック" pitchFamily="34" charset="-128"/>
            </a:endParaRPr>
          </a:p>
          <a:p>
            <a:r>
              <a:rPr lang="en-US" dirty="0" smtClean="0">
                <a:ea typeface="ＭＳ Ｐゴシック" pitchFamily="34" charset="-128"/>
              </a:rPr>
              <a:t>Member enrollment via My AmeriCorps Invitation Process, allows programs to enroll members to My AmeriCorps whom they have recruited through a different system as well as enroll members in My AmeriCorps who may not have computer and/or internet access.</a:t>
            </a:r>
          </a:p>
          <a:p>
            <a:endParaRPr lang="en-US" dirty="0" smtClean="0">
              <a:ea typeface="ＭＳ Ｐゴシック" pitchFamily="34" charset="-128"/>
            </a:endParaRPr>
          </a:p>
          <a:p>
            <a:r>
              <a:rPr lang="en-US" dirty="0" smtClean="0">
                <a:ea typeface="ＭＳ Ｐゴシック" pitchFamily="34" charset="-128"/>
              </a:rPr>
              <a:t>So, let’s look at the specific steps on how to enroll a member through the invitation process.  First, we are going to look at how to create an invitation.</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p:spPr>
      </p:sp>
      <p:sp>
        <p:nvSpPr>
          <p:cNvPr id="130051" name="Rectangle 3"/>
          <p:cNvSpPr>
            <a:spLocks noGrp="1"/>
          </p:cNvSpPr>
          <p:nvPr>
            <p:ph type="body" idx="1"/>
          </p:nvPr>
        </p:nvSpPr>
        <p:spPr>
          <a:noFill/>
          <a:ln/>
        </p:spPr>
        <p:txBody>
          <a:bodyPr/>
          <a:lstStyle/>
          <a:p>
            <a:r>
              <a:rPr lang="en-US" dirty="0" smtClean="0">
                <a:ea typeface="ＭＳ Ｐゴシック" pitchFamily="34" charset="-128"/>
              </a:rPr>
              <a:t>Narrative from tutorial:</a:t>
            </a:r>
          </a:p>
          <a:p>
            <a:r>
              <a:rPr lang="en-US" dirty="0" smtClean="0">
                <a:ea typeface="ＭＳ Ｐゴシック" pitchFamily="34" charset="-128"/>
              </a:rPr>
              <a:t>Once again, the use of this function will be to get people you recruited outside of My AmeriCorps into the My AmeriCorps system and start the enrollment process or to complete the member’s portion (Part 1) of the enrollment form on behalf of applicants who may not have access to the Internet.</a:t>
            </a:r>
          </a:p>
          <a:p>
            <a:endParaRPr lang="en-US" dirty="0" smtClean="0">
              <a:ea typeface="ＭＳ Ｐゴシック" pitchFamily="34" charset="-128"/>
            </a:endParaRPr>
          </a:p>
          <a:p>
            <a:r>
              <a:rPr lang="en-US" dirty="0" smtClean="0">
                <a:ea typeface="ＭＳ Ｐゴシック" pitchFamily="34" charset="-128"/>
              </a:rPr>
              <a:t>Click on “Invite Members’ on the left navigational panel.</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p:spPr>
      </p:sp>
      <p:sp>
        <p:nvSpPr>
          <p:cNvPr id="131075" name="Rectangle 3"/>
          <p:cNvSpPr>
            <a:spLocks noGrp="1"/>
          </p:cNvSpPr>
          <p:nvPr>
            <p:ph type="body" idx="1"/>
          </p:nvPr>
        </p:nvSpPr>
        <p:spPr>
          <a:noFill/>
          <a:ln/>
        </p:spPr>
        <p:txBody>
          <a:bodyPr/>
          <a:lstStyle/>
          <a:p>
            <a:r>
              <a:rPr lang="en-US" smtClean="0">
                <a:ea typeface="ＭＳ Ｐゴシック" pitchFamily="34" charset="-128"/>
              </a:rPr>
              <a:t>Narrative from tutorial:</a:t>
            </a:r>
          </a:p>
          <a:p>
            <a:r>
              <a:rPr lang="en-US" dirty="0" smtClean="0">
                <a:ea typeface="ＭＳ Ｐゴシック" pitchFamily="34" charset="-128"/>
              </a:rPr>
              <a:t>Enter the member’s data and select the Program Title, Program Year and Service Location.  Please note that until you select the Program Title and Program Year, the “add another” and “save” functions/buttons will not show up on the page.</a:t>
            </a:r>
          </a:p>
          <a:p>
            <a:endParaRPr lang="en-US" dirty="0" smtClean="0">
              <a:ea typeface="ＭＳ Ｐゴシック" pitchFamily="34" charset="-128"/>
            </a:endParaRPr>
          </a:p>
          <a:p>
            <a:r>
              <a:rPr lang="en-US" dirty="0" smtClean="0">
                <a:ea typeface="ＭＳ Ｐゴシック" pitchFamily="34" charset="-128"/>
              </a:rPr>
              <a:t>Click on “add another” to send the current invitation and enter another invitation.</a:t>
            </a:r>
          </a:p>
          <a:p>
            <a:endParaRPr lang="en-US" dirty="0" smtClean="0">
              <a:ea typeface="ＭＳ Ｐゴシック" pitchFamily="34" charset="-128"/>
            </a:endParaRPr>
          </a:p>
          <a:p>
            <a:r>
              <a:rPr lang="en-US" dirty="0" smtClean="0">
                <a:ea typeface="ＭＳ Ｐゴシック" pitchFamily="34" charset="-128"/>
              </a:rPr>
              <a:t>Click on “save” to send only one invitation and return to your home page.</a:t>
            </a:r>
          </a:p>
          <a:p>
            <a:endParaRPr lang="en-US" dirty="0" smtClean="0">
              <a:ea typeface="ＭＳ Ｐゴシック" pitchFamily="34" charset="-128"/>
            </a:endParaRPr>
          </a:p>
          <a:p>
            <a:r>
              <a:rPr lang="en-US" dirty="0" smtClean="0">
                <a:ea typeface="ＭＳ Ｐゴシック" pitchFamily="34" charset="-128"/>
              </a:rPr>
              <a:t>If you click on “cancel” it will discard any entries you have entered.</a:t>
            </a:r>
          </a:p>
          <a:p>
            <a:endParaRPr lang="en-US" dirty="0" smtClean="0">
              <a:ea typeface="ＭＳ Ｐゴシック" pitchFamily="34" charset="-128"/>
            </a:endParaRPr>
          </a:p>
          <a:p>
            <a:r>
              <a:rPr lang="en-US" dirty="0" smtClean="0">
                <a:ea typeface="ＭＳ Ｐゴシック" pitchFamily="34" charset="-128"/>
              </a:rPr>
              <a:t>If you want to invite a group of members for a specific program/service location, click on “Batch Invitation Form” link listed at the bottom of this Invite Member page.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p:spPr>
      </p:sp>
      <p:sp>
        <p:nvSpPr>
          <p:cNvPr id="132099" name="Rectangle 3"/>
          <p:cNvSpPr>
            <a:spLocks noGrp="1"/>
          </p:cNvSpPr>
          <p:nvPr>
            <p:ph type="body" idx="1"/>
          </p:nvPr>
        </p:nvSpPr>
        <p:spPr>
          <a:noFill/>
          <a:ln/>
        </p:spPr>
        <p:txBody>
          <a:bodyPr/>
          <a:lstStyle/>
          <a:p>
            <a:r>
              <a:rPr lang="en-US" dirty="0" smtClean="0">
                <a:ea typeface="ＭＳ Ｐゴシック" pitchFamily="34" charset="-128"/>
              </a:rPr>
              <a:t>Narrative from tutorial:</a:t>
            </a:r>
          </a:p>
          <a:p>
            <a:r>
              <a:rPr lang="en-US" dirty="0" smtClean="0">
                <a:ea typeface="ＭＳ Ｐゴシック" pitchFamily="34" charset="-128"/>
              </a:rPr>
              <a:t>Select the Program Title, Program Year and Service Location.  Note that until you select the Program Title and Program Year the Upload HML file and “Browse” function will not show up on the page.</a:t>
            </a:r>
          </a:p>
          <a:p>
            <a:endParaRPr lang="en-US" dirty="0" smtClean="0">
              <a:ea typeface="ＭＳ Ｐゴシック" pitchFamily="34" charset="-128"/>
            </a:endParaRPr>
          </a:p>
          <a:p>
            <a:r>
              <a:rPr lang="en-US" dirty="0" smtClean="0">
                <a:ea typeface="ＭＳ Ｐゴシック" pitchFamily="34" charset="-128"/>
              </a:rPr>
              <a:t>Click on “Browse” button to select the XML file you want to upload from your computer.  Make sure the XML you have created meet the specifications as defined in the XML Schema Definition (XML).</a:t>
            </a:r>
          </a:p>
          <a:p>
            <a:endParaRPr lang="en-US" dirty="0" smtClean="0">
              <a:ea typeface="ＭＳ Ｐゴシック" pitchFamily="34" charset="-128"/>
            </a:endParaRPr>
          </a:p>
          <a:p>
            <a:r>
              <a:rPr lang="en-US" dirty="0" smtClean="0">
                <a:ea typeface="ＭＳ Ｐゴシック" pitchFamily="34" charset="-128"/>
              </a:rPr>
              <a:t>Click on “upload.”  Now the entries you uploaded will appear in your Pending Invitations Workbasket until you or the member completes the member's portion (Part 1) of the enrollment form.</a:t>
            </a:r>
          </a:p>
          <a:p>
            <a:endParaRPr lang="en-US" dirty="0" smtClean="0">
              <a:ea typeface="ＭＳ Ｐゴシック" pitchFamily="34" charset="-128"/>
            </a:endParaRPr>
          </a:p>
          <a:p>
            <a:r>
              <a:rPr lang="en-US" dirty="0" smtClean="0">
                <a:ea typeface="ＭＳ Ｐゴシック" pitchFamily="34" charset="-128"/>
              </a:rPr>
              <a:t>Click on “Cancel” to discard any selections you may have made.</a:t>
            </a:r>
          </a:p>
          <a:p>
            <a:endParaRPr lang="en-US" dirty="0" smtClean="0">
              <a:ea typeface="ＭＳ Ｐゴシック" pitchFamily="34" charset="-128"/>
            </a:endParaRPr>
          </a:p>
          <a:p>
            <a:r>
              <a:rPr lang="en-US" dirty="0" smtClean="0">
                <a:ea typeface="ＭＳ Ｐゴシック" pitchFamily="34" charset="-128"/>
              </a:rPr>
              <a:t>Now, let’s look at how to enroll a member who has been invited through the invitation process.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noFill/>
          <a:ln>
            <a:solidFill>
              <a:srgbClr val="000000"/>
            </a:solidFill>
            <a:miter lim="800000"/>
            <a:headEnd/>
            <a:tailEnd/>
          </a:ln>
        </p:spPr>
      </p:sp>
      <p:sp>
        <p:nvSpPr>
          <p:cNvPr id="133123" name="Rectangle 3"/>
          <p:cNvSpPr>
            <a:spLocks noGrp="1"/>
          </p:cNvSpPr>
          <p:nvPr>
            <p:ph type="body" idx="1"/>
          </p:nvPr>
        </p:nvSpPr>
        <p:spPr>
          <a:noFill/>
          <a:ln/>
        </p:spPr>
        <p:txBody>
          <a:bodyPr/>
          <a:lstStyle/>
          <a:p>
            <a:r>
              <a:rPr lang="en-US" dirty="0" smtClean="0">
                <a:ea typeface="ＭＳ Ｐゴシック" pitchFamily="34" charset="-128"/>
              </a:rPr>
              <a:t>Narrative from tutorial:</a:t>
            </a:r>
          </a:p>
          <a:p>
            <a:r>
              <a:rPr lang="en-US" dirty="0" smtClean="0">
                <a:ea typeface="ＭＳ Ｐゴシック" pitchFamily="34" charset="-128"/>
              </a:rPr>
              <a:t>Click on “S&amp;N Workbaskets” on the left navigational panel and click on the “Pending Invitations” tab.</a:t>
            </a:r>
          </a:p>
          <a:p>
            <a:endParaRPr lang="en-US" dirty="0" smtClean="0">
              <a:ea typeface="ＭＳ Ｐゴシック" pitchFamily="34" charset="-128"/>
            </a:endParaRPr>
          </a:p>
          <a:p>
            <a:r>
              <a:rPr lang="en-US" dirty="0" smtClean="0">
                <a:ea typeface="ＭＳ Ｐゴシック" pitchFamily="34" charset="-128"/>
              </a:rPr>
              <a:t>Until the invitee or you complete the member’s portion of the enrollment form, the members who were invited through the invitation process will be listed under “Pending Invitations”</a:t>
            </a:r>
          </a:p>
          <a:p>
            <a:endParaRPr lang="en-US" dirty="0" smtClean="0">
              <a:ea typeface="ＭＳ Ｐゴシック" pitchFamily="34" charset="-128"/>
            </a:endParaRPr>
          </a:p>
          <a:p>
            <a:r>
              <a:rPr lang="en-US" dirty="0" smtClean="0">
                <a:ea typeface="ＭＳ Ｐゴシック" pitchFamily="34" charset="-128"/>
              </a:rPr>
              <a:t>If you are going to complete the member’s portion (Part 1) of the enrollment form on behalf of the member, click on the member’s name to open the enrollment form. </a:t>
            </a:r>
          </a:p>
          <a:p>
            <a:endParaRPr lang="en-US" dirty="0" smtClean="0">
              <a:ea typeface="ＭＳ Ｐゴシック" pitchFamily="34" charset="-128"/>
            </a:endParaRPr>
          </a:p>
          <a:p>
            <a:r>
              <a:rPr lang="en-US" dirty="0" smtClean="0">
                <a:ea typeface="ＭＳ Ｐゴシック" pitchFamily="34" charset="-128"/>
              </a:rPr>
              <a:t>If you are not going to enroll the member, click on “Delete.”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a:noFill/>
          <a:ln/>
        </p:spPr>
        <p:txBody>
          <a:bodyPr/>
          <a:lstStyle/>
          <a:p>
            <a:r>
              <a:rPr lang="en-US" dirty="0" smtClean="0">
                <a:ea typeface="ＭＳ Ｐゴシック" pitchFamily="34" charset="-128"/>
              </a:rPr>
              <a:t>Narrative from the tutorial:</a:t>
            </a:r>
          </a:p>
          <a:p>
            <a:r>
              <a:rPr lang="en-US" dirty="0" smtClean="0">
                <a:ea typeface="ＭＳ Ｐゴシック" pitchFamily="34" charset="-128"/>
              </a:rPr>
              <a:t>Save</a:t>
            </a:r>
            <a:r>
              <a:rPr lang="en-US" baseline="0" dirty="0" smtClean="0">
                <a:ea typeface="ＭＳ Ｐゴシック" pitchFamily="34" charset="-128"/>
              </a:rPr>
              <a:t> this page to your browser favorites to serve as a short cut to access eGrants here on out.</a:t>
            </a:r>
            <a:endParaRPr lang="en-US" dirty="0" smtClean="0">
              <a:ea typeface="ＭＳ Ｐゴシック" pitchFamily="34" charset="-128"/>
            </a:endParaRPr>
          </a:p>
          <a:p>
            <a:r>
              <a:rPr lang="en-US" dirty="0" smtClean="0">
                <a:ea typeface="ＭＳ Ｐゴシック" pitchFamily="34" charset="-128"/>
              </a:rPr>
              <a:t>From this screen, click on “</a:t>
            </a:r>
            <a:r>
              <a:rPr lang="en-US" b="1" dirty="0" smtClean="0">
                <a:ea typeface="ＭＳ Ｐゴシック" pitchFamily="34" charset="-128"/>
              </a:rPr>
              <a:t>Don’t have an eGrants account?  Create an account</a:t>
            </a:r>
            <a:r>
              <a:rPr lang="en-US" dirty="0" smtClean="0">
                <a:ea typeface="ＭＳ Ｐゴシック" pitchFamily="34" charset="-128"/>
              </a:rPr>
              <a:t>”.  </a:t>
            </a:r>
          </a:p>
          <a:p>
            <a:r>
              <a:rPr lang="en-US" dirty="0" smtClean="0">
                <a:ea typeface="ＭＳ Ｐゴシック" pitchFamily="34" charset="-128"/>
              </a:rPr>
              <a:t> </a:t>
            </a:r>
          </a:p>
          <a:p>
            <a:r>
              <a:rPr lang="en-US" dirty="0" smtClean="0">
                <a:ea typeface="ＭＳ Ｐゴシック" pitchFamily="34" charset="-128"/>
              </a:rPr>
              <a:t>Please note that if you already have an eGrants account for another CNCS program type – i.e. AmeriCorps or Learn and Serve –do not create another account.  You will use the same account to create/complete all CNCS grant applications and to access My AmeriCorps.  For programs with state and national grants or multiple national grants, users at the operating site or service location level of the national grant should have the AmeriCorps national legal applicant organization contact their Program Officer for specific guidance.</a:t>
            </a:r>
          </a:p>
          <a:p>
            <a:r>
              <a:rPr lang="en-US" dirty="0" smtClean="0">
                <a:ea typeface="ＭＳ Ｐゴシック" pitchFamily="34" charset="-128"/>
              </a:rPr>
              <a:t> </a:t>
            </a:r>
          </a:p>
          <a:p>
            <a:r>
              <a:rPr lang="en-US" dirty="0" smtClean="0">
                <a:ea typeface="ＭＳ Ｐゴシック" pitchFamily="34" charset="-128"/>
              </a:rPr>
              <a:t>Also, if you already have an account, but do not remember your login information, </a:t>
            </a:r>
            <a:r>
              <a:rPr lang="en-US" b="1" i="1" u="sng" dirty="0" smtClean="0">
                <a:ea typeface="ＭＳ Ｐゴシック" pitchFamily="34" charset="-128"/>
              </a:rPr>
              <a:t>please do not create another account in the system</a:t>
            </a:r>
            <a:r>
              <a:rPr lang="en-US" dirty="0" smtClean="0">
                <a:ea typeface="ＭＳ Ｐゴシック" pitchFamily="34" charset="-128"/>
              </a:rPr>
              <a:t>.  Instead, contact the </a:t>
            </a:r>
            <a:r>
              <a:rPr lang="en-US" b="1" dirty="0" smtClean="0">
                <a:ea typeface="ＭＳ Ｐゴシック" pitchFamily="34" charset="-128"/>
              </a:rPr>
              <a:t>Help Desk</a:t>
            </a:r>
            <a:r>
              <a:rPr lang="en-US" dirty="0" smtClean="0">
                <a:ea typeface="ＭＳ Ｐゴシック" pitchFamily="34" charset="-128"/>
              </a:rPr>
              <a:t> and request your password to be reset.</a:t>
            </a:r>
          </a:p>
        </p:txBody>
      </p:sp>
      <p:sp>
        <p:nvSpPr>
          <p:cNvPr id="84996" name="Slide Number Placeholder 3"/>
          <p:cNvSpPr>
            <a:spLocks noGrp="1"/>
          </p:cNvSpPr>
          <p:nvPr>
            <p:ph type="sldNum" sz="quarter" idx="5"/>
          </p:nvPr>
        </p:nvSpPr>
        <p:spPr>
          <a:noFill/>
        </p:spPr>
        <p:txBody>
          <a:bodyPr/>
          <a:lstStyle/>
          <a:p>
            <a:fld id="{64B3EBD1-3F01-48AA-98F4-B56BA3537469}" type="slidenum">
              <a:rPr lang="en-US"/>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p:spPr>
      </p:sp>
      <p:sp>
        <p:nvSpPr>
          <p:cNvPr id="134147" name="Rectangle 3"/>
          <p:cNvSpPr>
            <a:spLocks noGrp="1"/>
          </p:cNvSpPr>
          <p:nvPr>
            <p:ph type="body" idx="1"/>
          </p:nvPr>
        </p:nvSpPr>
        <p:spPr>
          <a:noFill/>
          <a:ln/>
        </p:spPr>
        <p:txBody>
          <a:bodyPr/>
          <a:lstStyle/>
          <a:p>
            <a:r>
              <a:rPr lang="en-US" smtClean="0">
                <a:ea typeface="ＭＳ Ｐゴシック" pitchFamily="34" charset="-128"/>
              </a:rPr>
              <a:t>Narrative from tutorial:</a:t>
            </a:r>
          </a:p>
          <a:p>
            <a:r>
              <a:rPr lang="en-US" smtClean="0">
                <a:ea typeface="ＭＳ Ｐゴシック" pitchFamily="34" charset="-128"/>
              </a:rPr>
              <a:t>If you are completing the member’s portion (Part 1) of the enrollment form, you should complete it using the information given in member’s signed paper enrollment form.</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TextEdit="1"/>
          </p:cNvSpPr>
          <p:nvPr>
            <p:ph type="sldImg"/>
          </p:nvPr>
        </p:nvSpPr>
        <p:spPr bwMode="auto">
          <a:noFill/>
          <a:ln>
            <a:solidFill>
              <a:srgbClr val="000000"/>
            </a:solidFill>
            <a:miter lim="800000"/>
            <a:headEnd/>
            <a:tailEnd/>
          </a:ln>
        </p:spPr>
      </p:sp>
      <p:sp>
        <p:nvSpPr>
          <p:cNvPr id="135171" name="Rectangle 3"/>
          <p:cNvSpPr>
            <a:spLocks noGrp="1"/>
          </p:cNvSpPr>
          <p:nvPr>
            <p:ph type="body" idx="1"/>
          </p:nvPr>
        </p:nvSpPr>
        <p:spPr>
          <a:noFill/>
          <a:ln/>
        </p:spPr>
        <p:txBody>
          <a:bodyPr/>
          <a:lstStyle/>
          <a:p>
            <a:r>
              <a:rPr lang="en-US" dirty="0" smtClean="0">
                <a:ea typeface="ＭＳ Ｐゴシック" pitchFamily="34" charset="-128"/>
              </a:rPr>
              <a:t>Narrative from tutorial:</a:t>
            </a:r>
          </a:p>
          <a:p>
            <a:r>
              <a:rPr lang="en-US" dirty="0" smtClean="0">
                <a:ea typeface="ＭＳ Ｐゴシック" pitchFamily="34" charset="-128"/>
              </a:rPr>
              <a:t>Enter the member’s start date and select program year, program title, service location and slot type.</a:t>
            </a:r>
          </a:p>
          <a:p>
            <a:endParaRPr lang="en-US" dirty="0" smtClean="0">
              <a:ea typeface="ＭＳ Ｐゴシック" pitchFamily="34" charset="-128"/>
            </a:endParaRPr>
          </a:p>
          <a:p>
            <a:r>
              <a:rPr lang="en-US" dirty="0" smtClean="0">
                <a:ea typeface="ＭＳ Ｐゴシック" pitchFamily="34" charset="-128"/>
              </a:rPr>
              <a:t>Select the checkbox to certify your portion of the enrollment form.</a:t>
            </a:r>
          </a:p>
          <a:p>
            <a:endParaRPr lang="en-US" dirty="0" smtClean="0">
              <a:ea typeface="ＭＳ Ｐゴシック" pitchFamily="34" charset="-128"/>
            </a:endParaRPr>
          </a:p>
          <a:p>
            <a:r>
              <a:rPr lang="en-US" dirty="0" smtClean="0">
                <a:ea typeface="ＭＳ Ｐゴシック" pitchFamily="34" charset="-128"/>
              </a:rPr>
              <a:t>Click on “save information” to save the enrollment form without activating the enrollment.  This will move the enrollment form from “Pending Invitations” to “Pending Enrollments.”</a:t>
            </a:r>
          </a:p>
          <a:p>
            <a:endParaRPr lang="en-US" dirty="0" smtClean="0">
              <a:ea typeface="ＭＳ Ｐゴシック" pitchFamily="34" charset="-128"/>
            </a:endParaRPr>
          </a:p>
          <a:p>
            <a:r>
              <a:rPr lang="en-US" dirty="0" smtClean="0">
                <a:ea typeface="ＭＳ Ｐゴシック" pitchFamily="34" charset="-128"/>
              </a:rPr>
              <a:t>To activate the member’s enrollment click on “enroll member”.</a:t>
            </a:r>
          </a:p>
          <a:p>
            <a:endParaRPr lang="en-US" dirty="0" smtClean="0">
              <a:ea typeface="ＭＳ Ｐゴシック" pitchFamily="34" charset="-128"/>
            </a:endParaRPr>
          </a:p>
          <a:p>
            <a:r>
              <a:rPr lang="en-US" dirty="0" smtClean="0">
                <a:ea typeface="ＭＳ Ｐゴシック" pitchFamily="34" charset="-128"/>
              </a:rPr>
              <a:t>If you want to discard the entries entered, click on “cancel.”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bwMode="auto">
          <a:noFill/>
          <a:ln>
            <a:solidFill>
              <a:srgbClr val="000000"/>
            </a:solidFill>
            <a:miter lim="800000"/>
            <a:headEnd/>
            <a:tailEnd/>
          </a:ln>
        </p:spPr>
      </p:sp>
      <p:sp>
        <p:nvSpPr>
          <p:cNvPr id="136195" name="Rectangle 3"/>
          <p:cNvSpPr>
            <a:spLocks noGrp="1"/>
          </p:cNvSpPr>
          <p:nvPr>
            <p:ph type="body" idx="1"/>
          </p:nvPr>
        </p:nvSpPr>
        <p:spPr>
          <a:noFill/>
          <a:ln/>
        </p:spPr>
        <p:txBody>
          <a:bodyPr/>
          <a:lstStyle/>
          <a:p>
            <a:r>
              <a:rPr lang="en-US" dirty="0" smtClean="0">
                <a:ea typeface="ＭＳ Ｐゴシック" pitchFamily="34" charset="-128"/>
              </a:rPr>
              <a:t>Narrative from tutorial:</a:t>
            </a:r>
          </a:p>
          <a:p>
            <a:r>
              <a:rPr lang="en-US" dirty="0" smtClean="0">
                <a:ea typeface="ＭＳ Ｐゴシック" pitchFamily="34" charset="-128"/>
              </a:rPr>
              <a:t>As you will notice here, the member’s enrollment form will appear under the “Pending Enrollments,” if you had clicked on “save information” on the member enrollment form from the “Pending Invitations” section or if the invitee had completed the member’s portion of the enrollment form.</a:t>
            </a:r>
          </a:p>
          <a:p>
            <a:endParaRPr lang="en-US" dirty="0" smtClean="0">
              <a:ea typeface="ＭＳ Ｐゴシック" pitchFamily="34" charset="-128"/>
            </a:endParaRPr>
          </a:p>
          <a:p>
            <a:r>
              <a:rPr lang="en-US" dirty="0" smtClean="0">
                <a:ea typeface="ＭＳ Ｐゴシック" pitchFamily="34" charset="-128"/>
              </a:rPr>
              <a:t>Click on the member’s name to open the enrollment form to enter the placement information and/or enroll the member (activate the member’s term).</a:t>
            </a:r>
          </a:p>
          <a:p>
            <a:endParaRPr lang="en-US" dirty="0" smtClean="0">
              <a:ea typeface="ＭＳ Ｐゴシック"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noFill/>
          <a:ln>
            <a:solidFill>
              <a:srgbClr val="000000"/>
            </a:solidFill>
            <a:miter lim="800000"/>
            <a:headEnd/>
            <a:tailEnd/>
          </a:ln>
        </p:spPr>
      </p:sp>
      <p:sp>
        <p:nvSpPr>
          <p:cNvPr id="137219" name="Rectangle 3"/>
          <p:cNvSpPr>
            <a:spLocks noGrp="1"/>
          </p:cNvSpPr>
          <p:nvPr>
            <p:ph type="body" idx="1"/>
          </p:nvPr>
        </p:nvSpPr>
        <p:spPr>
          <a:noFill/>
          <a:ln/>
        </p:spPr>
        <p:txBody>
          <a:bodyPr/>
          <a:lstStyle/>
          <a:p>
            <a:pPr>
              <a:lnSpc>
                <a:spcPct val="90000"/>
              </a:lnSpc>
            </a:pPr>
            <a:r>
              <a:rPr lang="en-US" sz="1000" dirty="0" smtClean="0">
                <a:ea typeface="ＭＳ Ｐゴシック" pitchFamily="34" charset="-128"/>
              </a:rPr>
              <a:t>Narrative from tutorial:</a:t>
            </a:r>
          </a:p>
          <a:p>
            <a:pPr>
              <a:lnSpc>
                <a:spcPct val="90000"/>
              </a:lnSpc>
            </a:pPr>
            <a:r>
              <a:rPr lang="en-US" sz="1000" dirty="0" smtClean="0">
                <a:ea typeface="ＭＳ Ｐゴシック" pitchFamily="34" charset="-128"/>
              </a:rPr>
              <a:t>Members who are approaching the end of their service (30 days prior to their expected completion date) will be listed in your pending exits basket.</a:t>
            </a:r>
          </a:p>
          <a:p>
            <a:pPr>
              <a:lnSpc>
                <a:spcPct val="90000"/>
              </a:lnSpc>
            </a:pPr>
            <a:endParaRPr lang="en-US" sz="1000" dirty="0" smtClean="0">
              <a:ea typeface="ＭＳ Ｐゴシック" pitchFamily="34" charset="-128"/>
            </a:endParaRPr>
          </a:p>
          <a:p>
            <a:pPr>
              <a:lnSpc>
                <a:spcPct val="90000"/>
              </a:lnSpc>
            </a:pPr>
            <a:r>
              <a:rPr lang="en-US" sz="1000" dirty="0" smtClean="0">
                <a:ea typeface="ＭＳ Ｐゴシック" pitchFamily="34" charset="-128"/>
              </a:rPr>
              <a:t>Members with an email address provided in MY AmeriCorps will receive an email notification of approaching end of service.  These members will have access to a link on their home page to complete their portion of the exit form which includes an option for them to complete their Member Satisfaction Survey. You may want to encourage the members to complete their portion of the exit form to reduce your data entry burden and make the exit process go smoothly for the member.</a:t>
            </a:r>
          </a:p>
          <a:p>
            <a:pPr>
              <a:lnSpc>
                <a:spcPct val="90000"/>
              </a:lnSpc>
            </a:pPr>
            <a:endParaRPr lang="en-US" sz="1000" dirty="0" smtClean="0">
              <a:ea typeface="ＭＳ Ｐゴシック" pitchFamily="34" charset="-128"/>
            </a:endParaRPr>
          </a:p>
          <a:p>
            <a:pPr>
              <a:lnSpc>
                <a:spcPct val="90000"/>
              </a:lnSpc>
            </a:pPr>
            <a:r>
              <a:rPr lang="en-US" sz="1000" dirty="0" smtClean="0">
                <a:ea typeface="ＭＳ Ｐゴシック" pitchFamily="34" charset="-128"/>
              </a:rPr>
              <a:t>To exit a member as scheduled, click on “Pending Exits” tab located on the top navigational panel.</a:t>
            </a:r>
          </a:p>
          <a:p>
            <a:pPr>
              <a:lnSpc>
                <a:spcPct val="90000"/>
              </a:lnSpc>
            </a:pPr>
            <a:endParaRPr lang="en-US" sz="1000" dirty="0" smtClean="0">
              <a:ea typeface="ＭＳ Ｐゴシック" pitchFamily="34" charset="-128"/>
            </a:endParaRPr>
          </a:p>
          <a:p>
            <a:pPr>
              <a:lnSpc>
                <a:spcPct val="90000"/>
              </a:lnSpc>
            </a:pPr>
            <a:r>
              <a:rPr lang="en-US" sz="1000" dirty="0" smtClean="0">
                <a:ea typeface="ＭＳ Ｐゴシック" pitchFamily="34" charset="-128"/>
              </a:rPr>
              <a:t>The pending Exit forms will be in either “Not Started” or “Submitted” status.</a:t>
            </a:r>
          </a:p>
          <a:p>
            <a:pPr>
              <a:lnSpc>
                <a:spcPct val="90000"/>
              </a:lnSpc>
            </a:pPr>
            <a:endParaRPr lang="en-US" sz="1000" dirty="0" smtClean="0">
              <a:ea typeface="ＭＳ Ｐゴシック" pitchFamily="34" charset="-128"/>
            </a:endParaRPr>
          </a:p>
          <a:p>
            <a:pPr>
              <a:lnSpc>
                <a:spcPct val="90000"/>
              </a:lnSpc>
            </a:pPr>
            <a:r>
              <a:rPr lang="en-US" sz="1000" dirty="0" smtClean="0">
                <a:ea typeface="ＭＳ Ｐゴシック" pitchFamily="34" charset="-128"/>
              </a:rPr>
              <a:t>“Not Started” means that the form has not yet been completed by the member.</a:t>
            </a:r>
          </a:p>
          <a:p>
            <a:pPr>
              <a:lnSpc>
                <a:spcPct val="90000"/>
              </a:lnSpc>
            </a:pPr>
            <a:endParaRPr lang="en-US" sz="1000" dirty="0" smtClean="0">
              <a:ea typeface="ＭＳ Ｐゴシック" pitchFamily="34" charset="-128"/>
            </a:endParaRPr>
          </a:p>
          <a:p>
            <a:pPr>
              <a:lnSpc>
                <a:spcPct val="90000"/>
              </a:lnSpc>
            </a:pPr>
            <a:r>
              <a:rPr lang="en-US" sz="1000" dirty="0" smtClean="0">
                <a:ea typeface="ＭＳ Ｐゴシック" pitchFamily="34" charset="-128"/>
              </a:rPr>
              <a:t>“Submitted” means that the member has completed member’s portion of the Exit form and is awaiting approval.</a:t>
            </a:r>
          </a:p>
          <a:p>
            <a:pPr>
              <a:lnSpc>
                <a:spcPct val="90000"/>
              </a:lnSpc>
            </a:pPr>
            <a:endParaRPr lang="en-US" sz="1000" dirty="0" smtClean="0">
              <a:ea typeface="ＭＳ Ｐゴシック" pitchFamily="34" charset="-128"/>
            </a:endParaRPr>
          </a:p>
          <a:p>
            <a:pPr>
              <a:lnSpc>
                <a:spcPct val="90000"/>
              </a:lnSpc>
            </a:pPr>
            <a:r>
              <a:rPr lang="en-US" sz="1000" dirty="0" smtClean="0">
                <a:ea typeface="ＭＳ Ｐゴシック" pitchFamily="34" charset="-128"/>
              </a:rPr>
              <a:t>Let’s say the member has not completed the member’s portion electronically (Not Started) and you want to complete the member’s portion using the paper exit form that was signed by the member.</a:t>
            </a:r>
          </a:p>
          <a:p>
            <a:pPr>
              <a:lnSpc>
                <a:spcPct val="90000"/>
              </a:lnSpc>
            </a:pPr>
            <a:endParaRPr lang="en-US" sz="1000" dirty="0" smtClean="0">
              <a:ea typeface="ＭＳ Ｐゴシック" pitchFamily="34" charset="-128"/>
            </a:endParaRPr>
          </a:p>
          <a:p>
            <a:pPr>
              <a:lnSpc>
                <a:spcPct val="90000"/>
              </a:lnSpc>
            </a:pPr>
            <a:r>
              <a:rPr lang="en-US" sz="1000" dirty="0" smtClean="0">
                <a:ea typeface="ＭＳ Ｐゴシック" pitchFamily="34" charset="-128"/>
              </a:rPr>
              <a:t>Click on the member’s name.  This will open up the exit form.</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bwMode="auto">
          <a:noFill/>
          <a:ln>
            <a:solidFill>
              <a:srgbClr val="000000"/>
            </a:solidFill>
            <a:miter lim="800000"/>
            <a:headEnd/>
            <a:tailEnd/>
          </a:ln>
        </p:spPr>
      </p:sp>
      <p:sp>
        <p:nvSpPr>
          <p:cNvPr id="138243" name="Rectangle 3"/>
          <p:cNvSpPr>
            <a:spLocks noGrp="1"/>
          </p:cNvSpPr>
          <p:nvPr>
            <p:ph type="body" idx="1"/>
          </p:nvPr>
        </p:nvSpPr>
        <p:spPr>
          <a:noFill/>
          <a:ln/>
        </p:spPr>
        <p:txBody>
          <a:bodyPr/>
          <a:lstStyle/>
          <a:p>
            <a:r>
              <a:rPr lang="en-US" smtClean="0">
                <a:ea typeface="ＭＳ Ｐゴシック" pitchFamily="34" charset="-128"/>
              </a:rPr>
              <a:t>Narrative from tutorial:</a:t>
            </a:r>
          </a:p>
          <a:p>
            <a:r>
              <a:rPr lang="en-US" smtClean="0">
                <a:ea typeface="ＭＳ Ｐゴシック" pitchFamily="34" charset="-128"/>
              </a:rPr>
              <a:t>Be sure to update the member’s mailing address as necessary.</a:t>
            </a:r>
          </a:p>
          <a:p>
            <a:endParaRPr lang="en-US" smtClean="0">
              <a:ea typeface="ＭＳ Ｐゴシック" pitchFamily="34" charset="-128"/>
            </a:endParaRPr>
          </a:p>
          <a:p>
            <a:r>
              <a:rPr lang="en-US" smtClean="0">
                <a:ea typeface="ＭＳ Ｐゴシック" pitchFamily="34" charset="-128"/>
              </a:rPr>
              <a:t>Under “Post Service Opportunities”, indicate whether or not the member wishes the Corporation to release their contact information to service organizations.</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bwMode="auto">
          <a:noFill/>
          <a:ln>
            <a:solidFill>
              <a:srgbClr val="000000"/>
            </a:solidFill>
            <a:miter lim="800000"/>
            <a:headEnd/>
            <a:tailEnd/>
          </a:ln>
        </p:spPr>
      </p:sp>
      <p:sp>
        <p:nvSpPr>
          <p:cNvPr id="139267" name="Rectangle 3"/>
          <p:cNvSpPr>
            <a:spLocks noGrp="1"/>
          </p:cNvSpPr>
          <p:nvPr>
            <p:ph type="body" idx="1"/>
          </p:nvPr>
        </p:nvSpPr>
        <p:spPr>
          <a:noFill/>
          <a:ln/>
        </p:spPr>
        <p:txBody>
          <a:bodyPr/>
          <a:lstStyle/>
          <a:p>
            <a:r>
              <a:rPr lang="en-US" dirty="0" smtClean="0">
                <a:ea typeface="ＭＳ Ｐゴシック" pitchFamily="34" charset="-128"/>
              </a:rPr>
              <a:t>Narrative from tutorial:</a:t>
            </a:r>
          </a:p>
          <a:p>
            <a:r>
              <a:rPr lang="en-US" dirty="0" smtClean="0">
                <a:ea typeface="ＭＳ Ｐゴシック" pitchFamily="34" charset="-128"/>
              </a:rPr>
              <a:t>Then complete the Certification of Service on behalf of the member.</a:t>
            </a:r>
          </a:p>
          <a:p>
            <a:endParaRPr lang="en-US" dirty="0" smtClean="0">
              <a:ea typeface="ＭＳ Ｐゴシック" pitchFamily="34" charset="-128"/>
            </a:endParaRPr>
          </a:p>
          <a:p>
            <a:r>
              <a:rPr lang="en-US" dirty="0" smtClean="0">
                <a:ea typeface="ＭＳ Ｐゴシック" pitchFamily="34" charset="-128"/>
              </a:rPr>
              <a:t>Click on “submit”.  This will open up the confirmation page.  The system will log who completed the information and this information will be available in the audit reports.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TextEdit="1"/>
          </p:cNvSpPr>
          <p:nvPr>
            <p:ph type="sldImg"/>
          </p:nvPr>
        </p:nvSpPr>
        <p:spPr bwMode="auto">
          <a:noFill/>
          <a:ln>
            <a:solidFill>
              <a:srgbClr val="000000"/>
            </a:solidFill>
            <a:miter lim="800000"/>
            <a:headEnd/>
            <a:tailEnd/>
          </a:ln>
        </p:spPr>
      </p:sp>
      <p:sp>
        <p:nvSpPr>
          <p:cNvPr id="140291" name="Rectangle 3"/>
          <p:cNvSpPr>
            <a:spLocks noGrp="1"/>
          </p:cNvSpPr>
          <p:nvPr>
            <p:ph type="body" idx="1"/>
          </p:nvPr>
        </p:nvSpPr>
        <p:spPr>
          <a:noFill/>
          <a:ln/>
        </p:spPr>
        <p:txBody>
          <a:bodyPr/>
          <a:lstStyle/>
          <a:p>
            <a:r>
              <a:rPr lang="en-US" dirty="0" smtClean="0">
                <a:ea typeface="ＭＳ Ｐゴシック" pitchFamily="34" charset="-128"/>
              </a:rPr>
              <a:t>Narrative from tutorial:</a:t>
            </a:r>
          </a:p>
          <a:p>
            <a:r>
              <a:rPr lang="en-US" dirty="0" smtClean="0">
                <a:ea typeface="ＭＳ Ｐゴシック" pitchFamily="34" charset="-128"/>
              </a:rPr>
              <a:t>When you click “submit”, you will see the message, “the exit form has been saved” at the top of the member info page.</a:t>
            </a:r>
          </a:p>
          <a:p>
            <a:endParaRPr lang="en-US" dirty="0" smtClean="0">
              <a:ea typeface="ＭＳ Ｐゴシック" pitchFamily="34" charset="-128"/>
            </a:endParaRPr>
          </a:p>
          <a:p>
            <a:r>
              <a:rPr lang="en-US" dirty="0" smtClean="0">
                <a:ea typeface="ＭＳ Ｐゴシック" pitchFamily="34" charset="-128"/>
              </a:rPr>
              <a:t>Now we are going to look at how to approve an exit form and exit a member.</a:t>
            </a:r>
          </a:p>
          <a:p>
            <a:endParaRPr lang="en-US" dirty="0" smtClean="0">
              <a:ea typeface="ＭＳ Ｐゴシック" pitchFamily="34" charset="-128"/>
            </a:endParaRPr>
          </a:p>
          <a:p>
            <a:r>
              <a:rPr lang="en-US" dirty="0" smtClean="0">
                <a:ea typeface="ＭＳ Ｐゴシック" pitchFamily="34" charset="-128"/>
              </a:rPr>
              <a:t>Click on “Exit Member” link on the left navigational panel.  It will open up the Member Exit form.</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TextEdit="1"/>
          </p:cNvSpPr>
          <p:nvPr>
            <p:ph type="sldImg"/>
          </p:nvPr>
        </p:nvSpPr>
        <p:spPr bwMode="auto">
          <a:noFill/>
          <a:ln>
            <a:solidFill>
              <a:srgbClr val="000000"/>
            </a:solidFill>
            <a:miter lim="800000"/>
            <a:headEnd/>
            <a:tailEnd/>
          </a:ln>
        </p:spPr>
      </p:sp>
      <p:sp>
        <p:nvSpPr>
          <p:cNvPr id="141315" name="Rectangle 3"/>
          <p:cNvSpPr>
            <a:spLocks noGrp="1"/>
          </p:cNvSpPr>
          <p:nvPr>
            <p:ph type="body" idx="1"/>
          </p:nvPr>
        </p:nvSpPr>
        <p:spPr>
          <a:noFill/>
          <a:ln/>
        </p:spPr>
        <p:txBody>
          <a:bodyPr/>
          <a:lstStyle/>
          <a:p>
            <a:r>
              <a:rPr lang="en-US" dirty="0" smtClean="0">
                <a:ea typeface="ＭＳ Ｐゴシック" pitchFamily="34" charset="-128"/>
              </a:rPr>
              <a:t>Narrative from tutorial:</a:t>
            </a:r>
          </a:p>
          <a:p>
            <a:r>
              <a:rPr lang="en-US" dirty="0" smtClean="0">
                <a:ea typeface="ＭＳ Ｐゴシック" pitchFamily="34" charset="-128"/>
              </a:rPr>
              <a:t>You will enter information about the member’s end of service in the “Service Information” and “Education Award Status” sections.  This will include the total number of hours the member served and the date they completed their service. The completion date cannot be a future date.   This is because when you complete this section of the Exit Form and click “approve,” it actually exits the member.</a:t>
            </a:r>
          </a:p>
          <a:p>
            <a:endParaRPr lang="en-US" dirty="0" smtClean="0">
              <a:ea typeface="ＭＳ Ｐゴシック" pitchFamily="34" charset="-128"/>
            </a:endParaRPr>
          </a:p>
          <a:p>
            <a:r>
              <a:rPr lang="en-US" dirty="0" smtClean="0">
                <a:ea typeface="ＭＳ Ｐゴシック" pitchFamily="34" charset="-128"/>
              </a:rPr>
              <a:t>Select the award status for the member’s term.  The system will perform a validation check on the selected education award status based on the number of hours of service entered.</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noFill/>
          <a:ln>
            <a:solidFill>
              <a:srgbClr val="000000"/>
            </a:solidFill>
            <a:miter lim="800000"/>
            <a:headEnd/>
            <a:tailEnd/>
          </a:ln>
        </p:spPr>
      </p:sp>
      <p:sp>
        <p:nvSpPr>
          <p:cNvPr id="142339" name="Rectangle 3"/>
          <p:cNvSpPr>
            <a:spLocks noGrp="1"/>
          </p:cNvSpPr>
          <p:nvPr>
            <p:ph type="body" idx="1"/>
          </p:nvPr>
        </p:nvSpPr>
        <p:spPr>
          <a:noFill/>
          <a:ln/>
        </p:spPr>
        <p:txBody>
          <a:bodyPr/>
          <a:lstStyle/>
          <a:p>
            <a:r>
              <a:rPr lang="en-US" dirty="0" smtClean="0">
                <a:ea typeface="ＭＳ Ｐゴシック" pitchFamily="34" charset="-128"/>
              </a:rPr>
              <a:t>Narrative from tutorial:</a:t>
            </a:r>
          </a:p>
          <a:p>
            <a:r>
              <a:rPr lang="en-US" dirty="0" smtClean="0">
                <a:ea typeface="ＭＳ Ｐゴシック" pitchFamily="34" charset="-128"/>
              </a:rPr>
              <a:t>Indicate whether the member performed satisfactorily. Only select</a:t>
            </a:r>
            <a:r>
              <a:rPr lang="en-US" baseline="0" dirty="0" smtClean="0">
                <a:ea typeface="ＭＳ Ｐゴシック" pitchFamily="34" charset="-128"/>
              </a:rPr>
              <a:t> no if this member should never be considered to serve with AmeriCorps again in the future.</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You will need to certify the information you are entering by selecting the check boxes under “Certification of Service”.</a:t>
            </a:r>
          </a:p>
          <a:p>
            <a:endParaRPr lang="en-US" dirty="0" smtClean="0">
              <a:ea typeface="ＭＳ Ｐゴシック" pitchFamily="34" charset="-128"/>
            </a:endParaRPr>
          </a:p>
          <a:p>
            <a:r>
              <a:rPr lang="en-US" dirty="0" smtClean="0">
                <a:ea typeface="ＭＳ Ｐゴシック" pitchFamily="34" charset="-128"/>
              </a:rPr>
              <a:t>If you want to discard any changes you have made, you may click the “cancel” button and back out of this page.</a:t>
            </a:r>
          </a:p>
          <a:p>
            <a:endParaRPr lang="en-US" dirty="0" smtClean="0">
              <a:ea typeface="ＭＳ Ｐゴシック" pitchFamily="34" charset="-128"/>
            </a:endParaRPr>
          </a:p>
          <a:p>
            <a:r>
              <a:rPr lang="en-US" dirty="0" smtClean="0">
                <a:ea typeface="ＭＳ Ｐゴシック" pitchFamily="34" charset="-128"/>
              </a:rPr>
              <a:t>To exit the member, click “approve”.  This will deactivate the member’s tem in the Trust.  Contact your Trust Officer to make any changes to an exit form after it has been approved.</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a:noFill/>
          <a:ln/>
        </p:spPr>
        <p:txBody>
          <a:bodyPr/>
          <a:lstStyle/>
          <a:p>
            <a:r>
              <a:rPr lang="en-US" smtClean="0">
                <a:ea typeface="ＭＳ Ｐゴシック" pitchFamily="34" charset="-128"/>
              </a:rPr>
              <a:t>Narrative from tutorial:</a:t>
            </a:r>
          </a:p>
          <a:p>
            <a:r>
              <a:rPr lang="en-US" smtClean="0">
                <a:ea typeface="ＭＳ Ｐゴシック" pitchFamily="34" charset="-128"/>
              </a:rPr>
              <a:t>When you click “submit”, you will see the message, “the exit form has been approved; the member has been exited” at the top of the member info page.</a:t>
            </a:r>
          </a:p>
          <a:p>
            <a:endParaRPr lang="en-US" smtClean="0">
              <a:ea typeface="ＭＳ Ｐゴシック" pitchFamily="34" charset="-128"/>
            </a:endParaRPr>
          </a:p>
          <a:p>
            <a:r>
              <a:rPr lang="en-US" smtClean="0">
                <a:ea typeface="ＭＳ Ｐゴシック" pitchFamily="34" charset="-128"/>
              </a:rPr>
              <a:t>You will also notice that Service End Date has been updated accordingly.</a:t>
            </a:r>
          </a:p>
          <a:p>
            <a:endParaRPr lang="en-US" smtClean="0">
              <a:ea typeface="ＭＳ Ｐゴシック" pitchFamily="34" charset="-128"/>
            </a:endParaRPr>
          </a:p>
          <a:p>
            <a:r>
              <a:rPr lang="en-US" smtClean="0">
                <a:ea typeface="ＭＳ Ｐゴシック" pitchFamily="34" charset="-128"/>
              </a:rPr>
              <a:t>Now, we are going review how to exit a member early which could be done for a variety of reasons.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a:noFill/>
          <a:ln/>
        </p:spPr>
        <p:txBody>
          <a:bodyPr/>
          <a:lstStyle/>
          <a:p>
            <a:r>
              <a:rPr lang="en-US" smtClean="0">
                <a:ea typeface="ＭＳ Ｐゴシック" pitchFamily="34" charset="-128"/>
              </a:rPr>
              <a:t>Narrative from the tutorial:</a:t>
            </a:r>
          </a:p>
          <a:p>
            <a:r>
              <a:rPr lang="en-US" smtClean="0">
                <a:ea typeface="ＭＳ Ｐゴシック" pitchFamily="34" charset="-128"/>
              </a:rPr>
              <a:t>Click on “</a:t>
            </a:r>
            <a:r>
              <a:rPr lang="en-US" b="1" smtClean="0">
                <a:ea typeface="ＭＳ Ｐゴシック" pitchFamily="34" charset="-128"/>
              </a:rPr>
              <a:t>Create a Grantee account</a:t>
            </a:r>
            <a:r>
              <a:rPr lang="en-US" smtClean="0">
                <a:ea typeface="ＭＳ Ｐゴシック" pitchFamily="34" charset="-128"/>
              </a:rPr>
              <a:t>”.  Please do not create a peer reviewer account.</a:t>
            </a:r>
          </a:p>
        </p:txBody>
      </p:sp>
      <p:sp>
        <p:nvSpPr>
          <p:cNvPr id="86020" name="Slide Number Placeholder 3"/>
          <p:cNvSpPr>
            <a:spLocks noGrp="1"/>
          </p:cNvSpPr>
          <p:nvPr>
            <p:ph type="sldNum" sz="quarter" idx="5"/>
          </p:nvPr>
        </p:nvSpPr>
        <p:spPr>
          <a:noFill/>
        </p:spPr>
        <p:txBody>
          <a:bodyPr/>
          <a:lstStyle/>
          <a:p>
            <a:fld id="{049E3C44-BF90-48B5-BF84-6F11756AF654}" type="slidenum">
              <a:rPr lang="en-US"/>
              <a:pPr/>
              <a:t>8</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TextEdit="1"/>
          </p:cNvSpPr>
          <p:nvPr>
            <p:ph type="sldImg"/>
          </p:nvPr>
        </p:nvSpPr>
        <p:spPr bwMode="auto">
          <a:noFill/>
          <a:ln>
            <a:solidFill>
              <a:srgbClr val="000000"/>
            </a:solidFill>
            <a:miter lim="800000"/>
            <a:headEnd/>
            <a:tailEnd/>
          </a:ln>
        </p:spPr>
      </p:sp>
      <p:sp>
        <p:nvSpPr>
          <p:cNvPr id="144387" name="Rectangle 3"/>
          <p:cNvSpPr>
            <a:spLocks noGrp="1"/>
          </p:cNvSpPr>
          <p:nvPr>
            <p:ph type="body" idx="1"/>
          </p:nvPr>
        </p:nvSpPr>
        <p:spPr>
          <a:noFill/>
          <a:ln/>
        </p:spPr>
        <p:txBody>
          <a:bodyPr/>
          <a:lstStyle/>
          <a:p>
            <a:r>
              <a:rPr lang="en-US" smtClean="0">
                <a:ea typeface="ＭＳ Ｐゴシック" pitchFamily="34" charset="-128"/>
              </a:rPr>
              <a:t>Narrative from tutorial:</a:t>
            </a:r>
          </a:p>
          <a:p>
            <a:r>
              <a:rPr lang="en-US" smtClean="0">
                <a:ea typeface="ＭＳ Ｐゴシック" pitchFamily="34" charset="-128"/>
              </a:rPr>
              <a:t>A member who needs to exit early will not have an exit form listed in your Pending Exits Workbasket nor will have the member have access to it from their home page.</a:t>
            </a:r>
          </a:p>
          <a:p>
            <a:endParaRPr lang="en-US" smtClean="0">
              <a:ea typeface="ＭＳ Ｐゴシック" pitchFamily="34" charset="-128"/>
            </a:endParaRPr>
          </a:p>
          <a:p>
            <a:r>
              <a:rPr lang="en-US" smtClean="0">
                <a:ea typeface="ＭＳ Ｐゴシック" pitchFamily="34" charset="-128"/>
              </a:rPr>
              <a:t>Therefore, you will need to manually place the exit form in the Pending Exits Workbasket.  This will also allow the member to complete their portion of the exit form.</a:t>
            </a:r>
          </a:p>
          <a:p>
            <a:endParaRPr lang="en-US" smtClean="0">
              <a:ea typeface="ＭＳ Ｐゴシック" pitchFamily="34" charset="-128"/>
            </a:endParaRPr>
          </a:p>
          <a:p>
            <a:r>
              <a:rPr lang="en-US" smtClean="0">
                <a:ea typeface="ＭＳ Ｐゴシック" pitchFamily="34" charset="-128"/>
              </a:rPr>
              <a:t>Let’s see how you would place the exit form manually in the Pending Exits Workbasket.</a:t>
            </a:r>
          </a:p>
          <a:p>
            <a:endParaRPr lang="en-US" smtClean="0">
              <a:ea typeface="ＭＳ Ｐゴシック" pitchFamily="34" charset="-128"/>
            </a:endParaRPr>
          </a:p>
          <a:p>
            <a:r>
              <a:rPr lang="en-US" smtClean="0">
                <a:ea typeface="ＭＳ Ｐゴシック" pitchFamily="34" charset="-128"/>
              </a:rPr>
              <a:t>Open the member’s page and click “view” next to the current service term.  This will open up the current service term information page.</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bwMode="auto">
          <a:noFill/>
          <a:ln>
            <a:solidFill>
              <a:srgbClr val="000000"/>
            </a:solidFill>
            <a:miter lim="800000"/>
            <a:headEnd/>
            <a:tailEnd/>
          </a:ln>
        </p:spPr>
      </p:sp>
      <p:sp>
        <p:nvSpPr>
          <p:cNvPr id="145411" name="Rectangle 3"/>
          <p:cNvSpPr>
            <a:spLocks noGrp="1"/>
          </p:cNvSpPr>
          <p:nvPr>
            <p:ph type="body" idx="1"/>
          </p:nvPr>
        </p:nvSpPr>
        <p:spPr>
          <a:noFill/>
          <a:ln/>
        </p:spPr>
        <p:txBody>
          <a:bodyPr/>
          <a:lstStyle/>
          <a:p>
            <a:r>
              <a:rPr lang="en-US" dirty="0" smtClean="0">
                <a:ea typeface="ＭＳ Ｐゴシック" pitchFamily="34" charset="-128"/>
              </a:rPr>
              <a:t>Narrative from tutorial:</a:t>
            </a:r>
          </a:p>
          <a:p>
            <a:r>
              <a:rPr lang="en-US" dirty="0" smtClean="0">
                <a:ea typeface="ＭＳ Ｐゴシック" pitchFamily="34" charset="-128"/>
              </a:rPr>
              <a:t>On this page you will see an “unlock exit form” link.  </a:t>
            </a:r>
          </a:p>
          <a:p>
            <a:endParaRPr lang="en-US" dirty="0" smtClean="0">
              <a:ea typeface="ＭＳ Ｐゴシック" pitchFamily="34" charset="-128"/>
            </a:endParaRPr>
          </a:p>
          <a:p>
            <a:r>
              <a:rPr lang="en-US" dirty="0" smtClean="0">
                <a:ea typeface="ＭＳ Ｐゴシック" pitchFamily="34" charset="-128"/>
              </a:rPr>
              <a:t>Click on “unlock exit form,” and then the member will appear in your Pending Exits Workbasket.</a:t>
            </a:r>
          </a:p>
          <a:p>
            <a:endParaRPr lang="en-US" dirty="0" smtClean="0">
              <a:ea typeface="ＭＳ Ｐゴシック" pitchFamily="34" charset="-128"/>
            </a:endParaRPr>
          </a:p>
          <a:p>
            <a:r>
              <a:rPr lang="en-US" dirty="0" smtClean="0">
                <a:ea typeface="ＭＳ Ｐゴシック" pitchFamily="34" charset="-128"/>
              </a:rPr>
              <a:t>As we discussed earlier, you can wait for the member to complete their portion of the Exit form or you can complete it on behalf of them if they have already completed and signed the paper exit form.</a:t>
            </a:r>
          </a:p>
          <a:p>
            <a:endParaRPr lang="en-US" dirty="0" smtClean="0">
              <a:ea typeface="ＭＳ Ｐゴシック" pitchFamily="34" charset="-128"/>
            </a:endParaRPr>
          </a:p>
          <a:p>
            <a:r>
              <a:rPr lang="en-US" dirty="0" smtClean="0">
                <a:ea typeface="ＭＳ Ｐゴシック" pitchFamily="34" charset="-128"/>
              </a:rPr>
              <a:t>Now, you will follow the same steps we looked at in exiting a member on schedule to exit the member.</a:t>
            </a:r>
          </a:p>
          <a:p>
            <a:endParaRPr lang="en-US" dirty="0" smtClean="0">
              <a:ea typeface="ＭＳ Ｐゴシック" pitchFamily="34" charset="-128"/>
            </a:endParaRPr>
          </a:p>
          <a:p>
            <a:r>
              <a:rPr lang="en-US" dirty="0" smtClean="0">
                <a:ea typeface="ＭＳ Ｐゴシック" pitchFamily="34" charset="-128"/>
              </a:rPr>
              <a:t>Finally, we would like to kindly remind you that the system does not send automated email notifications to prime or operating sites/program staff in regard to any pending items associated with workbaskets.  Therefore, we strongly recommend that the program staff frequently check the workbaskets.</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a:noFill/>
          <a:ln/>
        </p:spPr>
        <p:txBody>
          <a:bodyPr/>
          <a:lstStyle/>
          <a:p>
            <a:r>
              <a:rPr lang="en-US" dirty="0" smtClean="0">
                <a:ea typeface="ＭＳ Ｐゴシック" pitchFamily="34" charset="-128"/>
              </a:rPr>
              <a:t>Narrative from the tutorial:</a:t>
            </a:r>
          </a:p>
          <a:p>
            <a:r>
              <a:rPr lang="en-US" dirty="0" smtClean="0">
                <a:ea typeface="ＭＳ Ｐゴシック" pitchFamily="34" charset="-128"/>
              </a:rPr>
              <a:t>For technical assistance such as unlocking accounts and resetting username and password, please contact the Help Desk at 1-800-942-2677.  </a:t>
            </a:r>
          </a:p>
          <a:p>
            <a:r>
              <a:rPr lang="en-US" dirty="0" smtClean="0">
                <a:ea typeface="ＭＳ Ｐゴシック" pitchFamily="34" charset="-128"/>
              </a:rPr>
              <a:t> </a:t>
            </a:r>
          </a:p>
        </p:txBody>
      </p:sp>
      <p:sp>
        <p:nvSpPr>
          <p:cNvPr id="14643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2BECA041-E91B-41A1-B3EB-F388AE62EC97}" type="slidenum">
              <a:rPr lang="en-US" sz="1200">
                <a:latin typeface="Calibri" pitchFamily="34" charset="0"/>
              </a:rPr>
              <a:pPr algn="r" defTabSz="931863"/>
              <a:t>76</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a:noFill/>
          <a:ln/>
        </p:spPr>
        <p:txBody>
          <a:bodyPr/>
          <a:lstStyle/>
          <a:p>
            <a:r>
              <a:rPr lang="en-US" smtClean="0">
                <a:ea typeface="ＭＳ Ｐゴシック" pitchFamily="34" charset="-128"/>
              </a:rPr>
              <a:t>Narrative from the tutorial:</a:t>
            </a:r>
          </a:p>
          <a:p>
            <a:r>
              <a:rPr lang="en-US" smtClean="0">
                <a:ea typeface="ＭＳ Ｐゴシック" pitchFamily="34" charset="-128"/>
              </a:rPr>
              <a:t>On the next page, confirm by clicking on “</a:t>
            </a:r>
            <a:r>
              <a:rPr lang="en-US" b="1" smtClean="0">
                <a:ea typeface="ＭＳ Ｐゴシック" pitchFamily="34" charset="-128"/>
              </a:rPr>
              <a:t>This is my first time, I want to create a new account with eGrants</a:t>
            </a:r>
            <a:r>
              <a:rPr lang="en-US" smtClean="0">
                <a:ea typeface="ＭＳ Ｐゴシック" pitchFamily="34" charset="-128"/>
              </a:rPr>
              <a:t>”.</a:t>
            </a:r>
          </a:p>
        </p:txBody>
      </p:sp>
      <p:sp>
        <p:nvSpPr>
          <p:cNvPr id="87044" name="Slide Number Placeholder 3"/>
          <p:cNvSpPr>
            <a:spLocks noGrp="1"/>
          </p:cNvSpPr>
          <p:nvPr>
            <p:ph type="sldNum" sz="quarter" idx="5"/>
          </p:nvPr>
        </p:nvSpPr>
        <p:spPr>
          <a:noFill/>
        </p:spPr>
        <p:txBody>
          <a:bodyPr/>
          <a:lstStyle/>
          <a:p>
            <a:fld id="{36969247-1649-4D39-BE00-AEF6907164B2}"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a:noFill/>
          <a:ln/>
        </p:spPr>
        <p:txBody>
          <a:bodyPr/>
          <a:lstStyle/>
          <a:p>
            <a:r>
              <a:rPr lang="en-US" dirty="0" smtClean="0">
                <a:ea typeface="ＭＳ Ｐゴシック" pitchFamily="34" charset="-128"/>
              </a:rPr>
              <a:t>Narrative from the tutorial:</a:t>
            </a:r>
          </a:p>
          <a:p>
            <a:r>
              <a:rPr lang="en-US" dirty="0" smtClean="0">
                <a:ea typeface="ＭＳ Ｐゴシック" pitchFamily="34" charset="-128"/>
              </a:rPr>
              <a:t>The next page you’ll see is the Login Information page:</a:t>
            </a:r>
          </a:p>
          <a:p>
            <a:r>
              <a:rPr lang="en-US" dirty="0" smtClean="0">
                <a:ea typeface="ＭＳ Ｐゴシック" pitchFamily="34" charset="-128"/>
              </a:rPr>
              <a:t>Complete the </a:t>
            </a:r>
            <a:r>
              <a:rPr lang="en-US" b="1" dirty="0" smtClean="0">
                <a:ea typeface="ＭＳ Ｐゴシック" pitchFamily="34" charset="-128"/>
              </a:rPr>
              <a:t>Login Information</a:t>
            </a:r>
            <a:r>
              <a:rPr lang="en-US" dirty="0" smtClean="0">
                <a:ea typeface="ＭＳ Ｐゴシック" pitchFamily="34" charset="-128"/>
              </a:rPr>
              <a:t> to create your account.  Enter your name, username, password, password question and answer, and email address.  For security purposes your password must meet a list of criteria.  Should you have any trouble with creating a password, click on the question mark next to the field to see the help menu.  </a:t>
            </a:r>
          </a:p>
        </p:txBody>
      </p:sp>
      <p:sp>
        <p:nvSpPr>
          <p:cNvPr id="88068" name="Slide Number Placeholder 3"/>
          <p:cNvSpPr>
            <a:spLocks noGrp="1"/>
          </p:cNvSpPr>
          <p:nvPr>
            <p:ph type="sldNum" sz="quarter" idx="5"/>
          </p:nvPr>
        </p:nvSpPr>
        <p:spPr>
          <a:noFill/>
        </p:spPr>
        <p:txBody>
          <a:bodyPr/>
          <a:lstStyle/>
          <a:p>
            <a:fld id="{7EF00F9A-6255-4AA8-BB29-128689AF6D9E}"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7DF3188A-964B-4567-8508-89CB1FFB7120}" type="datetime1">
              <a:rPr lang="en-US" smtClean="0"/>
              <a:pPr>
                <a:defRPr/>
              </a:pPr>
              <a:t>3/26/13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eGrants T/TA Coaching Team</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3B1A20CE-2468-4A73-A347-6BDC298A1153}"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BA0F30F9-801A-4A8F-8B7E-D0FAEC6260AC}" type="datetime1">
              <a:rPr lang="en-US" smtClean="0"/>
              <a:pPr>
                <a:defRPr/>
              </a:pPr>
              <a:t>3/26/13</a:t>
            </a:fld>
            <a:endParaRPr lang="en-US" dirty="0"/>
          </a:p>
        </p:txBody>
      </p:sp>
      <p:sp>
        <p:nvSpPr>
          <p:cNvPr id="5" name="Footer Placeholder 4"/>
          <p:cNvSpPr>
            <a:spLocks noGrp="1"/>
          </p:cNvSpPr>
          <p:nvPr>
            <p:ph type="ftr" sz="quarter" idx="11"/>
          </p:nvPr>
        </p:nvSpPr>
        <p:spPr/>
        <p:txBody>
          <a:bodyPr/>
          <a:lstStyle>
            <a:extLst/>
          </a:lstStyle>
          <a:p>
            <a:pPr>
              <a:defRPr/>
            </a:pPr>
            <a:r>
              <a:rPr lang="en-US" smtClean="0"/>
              <a:t>eGrants T/TA Coaching Team</a:t>
            </a:r>
            <a:endParaRPr lang="en-US"/>
          </a:p>
        </p:txBody>
      </p:sp>
      <p:sp>
        <p:nvSpPr>
          <p:cNvPr id="6" name="Slide Number Placeholder 5"/>
          <p:cNvSpPr>
            <a:spLocks noGrp="1"/>
          </p:cNvSpPr>
          <p:nvPr>
            <p:ph type="sldNum" sz="quarter" idx="12"/>
          </p:nvPr>
        </p:nvSpPr>
        <p:spPr/>
        <p:txBody>
          <a:bodyPr/>
          <a:lstStyle>
            <a:extLst/>
          </a:lstStyle>
          <a:p>
            <a:pPr>
              <a:defRPr/>
            </a:pPr>
            <a:fld id="{A97C2E28-B7EC-4585-BB44-612B27CCF0F4}"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D57BDAB9-7DD6-43E9-A2FE-95352DEDA809}" type="datetime1">
              <a:rPr lang="en-US" smtClean="0"/>
              <a:pPr>
                <a:defRPr/>
              </a:pPr>
              <a:t>3/26/13</a:t>
            </a:fld>
            <a:endParaRPr lang="en-US" dirty="0"/>
          </a:p>
        </p:txBody>
      </p:sp>
      <p:sp>
        <p:nvSpPr>
          <p:cNvPr id="5" name="Footer Placeholder 4"/>
          <p:cNvSpPr>
            <a:spLocks noGrp="1"/>
          </p:cNvSpPr>
          <p:nvPr>
            <p:ph type="ftr" sz="quarter" idx="11"/>
          </p:nvPr>
        </p:nvSpPr>
        <p:spPr/>
        <p:txBody>
          <a:bodyPr/>
          <a:lstStyle>
            <a:extLst/>
          </a:lstStyle>
          <a:p>
            <a:pPr>
              <a:defRPr/>
            </a:pPr>
            <a:r>
              <a:rPr lang="en-US" smtClean="0"/>
              <a:t>eGrants T/TA Coaching Team</a:t>
            </a:r>
            <a:endParaRPr lang="en-US"/>
          </a:p>
        </p:txBody>
      </p:sp>
      <p:sp>
        <p:nvSpPr>
          <p:cNvPr id="6" name="Slide Number Placeholder 5"/>
          <p:cNvSpPr>
            <a:spLocks noGrp="1"/>
          </p:cNvSpPr>
          <p:nvPr>
            <p:ph type="sldNum" sz="quarter" idx="12"/>
          </p:nvPr>
        </p:nvSpPr>
        <p:spPr/>
        <p:txBody>
          <a:bodyPr/>
          <a:lstStyle>
            <a:extLst/>
          </a:lstStyle>
          <a:p>
            <a:pPr>
              <a:defRPr/>
            </a:pPr>
            <a:fld id="{E3C35853-EC3D-4E5E-B60C-12889B2C8259}"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7513C66A-48C6-4E4D-B42B-559DA4BFAEC2}" type="datetime1">
              <a:rPr lang="en-US" smtClean="0"/>
              <a:pPr>
                <a:defRPr/>
              </a:pPr>
              <a:t>3/26/13</a:t>
            </a:fld>
            <a:endParaRPr lang="en-US" dirty="0"/>
          </a:p>
        </p:txBody>
      </p:sp>
      <p:sp>
        <p:nvSpPr>
          <p:cNvPr id="5" name="Footer Placeholder 4"/>
          <p:cNvSpPr>
            <a:spLocks noGrp="1"/>
          </p:cNvSpPr>
          <p:nvPr>
            <p:ph type="ftr" sz="quarter" idx="11"/>
          </p:nvPr>
        </p:nvSpPr>
        <p:spPr/>
        <p:txBody>
          <a:bodyPr/>
          <a:lstStyle>
            <a:extLst/>
          </a:lstStyle>
          <a:p>
            <a:pPr>
              <a:defRPr/>
            </a:pPr>
            <a:r>
              <a:rPr lang="en-US" smtClean="0"/>
              <a:t>eGrants T/TA Coaching Team</a:t>
            </a:r>
            <a:endParaRPr lang="en-US"/>
          </a:p>
        </p:txBody>
      </p:sp>
      <p:sp>
        <p:nvSpPr>
          <p:cNvPr id="6" name="Slide Number Placeholder 5"/>
          <p:cNvSpPr>
            <a:spLocks noGrp="1"/>
          </p:cNvSpPr>
          <p:nvPr>
            <p:ph type="sldNum" sz="quarter" idx="12"/>
          </p:nvPr>
        </p:nvSpPr>
        <p:spPr/>
        <p:txBody>
          <a:bodyPr/>
          <a:lstStyle>
            <a:extLst/>
          </a:lstStyle>
          <a:p>
            <a:pPr>
              <a:defRPr/>
            </a:pPr>
            <a:fld id="{93C7164F-CD4D-47C4-B13E-854112F6DFCD}" type="slidenum">
              <a:rPr lang="en-US" smtClean="0"/>
              <a:pPr>
                <a:defRPr/>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3A6B8EE2-73AC-4F78-A4DE-70C6EAA47FA4}" type="datetime1">
              <a:rPr lang="en-US" smtClean="0"/>
              <a:pPr>
                <a:defRPr/>
              </a:pPr>
              <a:t>3/26/13</a:t>
            </a:fld>
            <a:endParaRPr lang="en-US" dirty="0"/>
          </a:p>
        </p:txBody>
      </p:sp>
      <p:sp>
        <p:nvSpPr>
          <p:cNvPr id="5" name="Footer Placeholder 4"/>
          <p:cNvSpPr>
            <a:spLocks noGrp="1"/>
          </p:cNvSpPr>
          <p:nvPr>
            <p:ph type="ftr" sz="quarter" idx="11"/>
          </p:nvPr>
        </p:nvSpPr>
        <p:spPr/>
        <p:txBody>
          <a:bodyPr/>
          <a:lstStyle>
            <a:extLst/>
          </a:lstStyle>
          <a:p>
            <a:pPr>
              <a:defRPr/>
            </a:pPr>
            <a:r>
              <a:rPr lang="en-US" smtClean="0"/>
              <a:t>eGrants T/TA Coaching Team</a:t>
            </a:r>
            <a:endParaRPr lang="en-US"/>
          </a:p>
        </p:txBody>
      </p:sp>
      <p:sp>
        <p:nvSpPr>
          <p:cNvPr id="6" name="Slide Number Placeholder 5"/>
          <p:cNvSpPr>
            <a:spLocks noGrp="1"/>
          </p:cNvSpPr>
          <p:nvPr>
            <p:ph type="sldNum" sz="quarter" idx="12"/>
          </p:nvPr>
        </p:nvSpPr>
        <p:spPr/>
        <p:txBody>
          <a:bodyPr/>
          <a:lstStyle>
            <a:extLst/>
          </a:lstStyle>
          <a:p>
            <a:pPr>
              <a:defRPr/>
            </a:pPr>
            <a:fld id="{ECECD61B-AF7E-465F-A590-5D7E299CDD44}"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E1545C37-B5BF-496B-A204-344C9802FC1C}" type="datetime1">
              <a:rPr lang="en-US" smtClean="0"/>
              <a:pPr>
                <a:defRPr/>
              </a:pPr>
              <a:t>3/26/13</a:t>
            </a:fld>
            <a:endParaRPr lang="en-US" dirty="0"/>
          </a:p>
        </p:txBody>
      </p:sp>
      <p:sp>
        <p:nvSpPr>
          <p:cNvPr id="6" name="Footer Placeholder 5"/>
          <p:cNvSpPr>
            <a:spLocks noGrp="1"/>
          </p:cNvSpPr>
          <p:nvPr>
            <p:ph type="ftr" sz="quarter" idx="11"/>
          </p:nvPr>
        </p:nvSpPr>
        <p:spPr/>
        <p:txBody>
          <a:bodyPr/>
          <a:lstStyle>
            <a:extLst/>
          </a:lstStyle>
          <a:p>
            <a:pPr>
              <a:defRPr/>
            </a:pPr>
            <a:r>
              <a:rPr lang="en-US" smtClean="0"/>
              <a:t>eGrants T/TA Coaching Team</a:t>
            </a:r>
            <a:endParaRPr lang="en-US"/>
          </a:p>
        </p:txBody>
      </p:sp>
      <p:sp>
        <p:nvSpPr>
          <p:cNvPr id="7" name="Slide Number Placeholder 6"/>
          <p:cNvSpPr>
            <a:spLocks noGrp="1"/>
          </p:cNvSpPr>
          <p:nvPr>
            <p:ph type="sldNum" sz="quarter" idx="12"/>
          </p:nvPr>
        </p:nvSpPr>
        <p:spPr/>
        <p:txBody>
          <a:bodyPr/>
          <a:lstStyle>
            <a:extLst/>
          </a:lstStyle>
          <a:p>
            <a:pPr>
              <a:defRPr/>
            </a:pPr>
            <a:fld id="{14675088-CEDC-4EE3-8297-223B71D99966}" type="slidenum">
              <a:rPr lang="en-US" smtClean="0"/>
              <a:pPr>
                <a:defRPr/>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115C6154-A619-4F51-B7B3-EC15B9AAAA50}" type="datetime1">
              <a:rPr lang="en-US" smtClean="0"/>
              <a:pPr>
                <a:defRPr/>
              </a:pPr>
              <a:t>3/26/13</a:t>
            </a:fld>
            <a:endParaRPr lang="en-US" dirty="0"/>
          </a:p>
        </p:txBody>
      </p:sp>
      <p:sp>
        <p:nvSpPr>
          <p:cNvPr id="8" name="Footer Placeholder 7"/>
          <p:cNvSpPr>
            <a:spLocks noGrp="1"/>
          </p:cNvSpPr>
          <p:nvPr>
            <p:ph type="ftr" sz="quarter" idx="11"/>
          </p:nvPr>
        </p:nvSpPr>
        <p:spPr/>
        <p:txBody>
          <a:bodyPr/>
          <a:lstStyle>
            <a:extLst/>
          </a:lstStyle>
          <a:p>
            <a:pPr>
              <a:defRPr/>
            </a:pPr>
            <a:r>
              <a:rPr lang="en-US" smtClean="0"/>
              <a:t>eGrants T/TA Coaching Team</a:t>
            </a:r>
            <a:endParaRPr lang="en-US"/>
          </a:p>
        </p:txBody>
      </p:sp>
      <p:sp>
        <p:nvSpPr>
          <p:cNvPr id="9" name="Slide Number Placeholder 8"/>
          <p:cNvSpPr>
            <a:spLocks noGrp="1"/>
          </p:cNvSpPr>
          <p:nvPr>
            <p:ph type="sldNum" sz="quarter" idx="12"/>
          </p:nvPr>
        </p:nvSpPr>
        <p:spPr/>
        <p:txBody>
          <a:bodyPr/>
          <a:lstStyle>
            <a:extLst/>
          </a:lstStyle>
          <a:p>
            <a:pPr>
              <a:defRPr/>
            </a:pPr>
            <a:fld id="{1BAABDBB-07EA-4AE2-8D7E-95BB9F201412}"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D7E4F64B-FD53-4ECC-9E2F-8D0849E04B78}" type="datetime1">
              <a:rPr lang="en-US" smtClean="0"/>
              <a:pPr>
                <a:defRPr/>
              </a:pPr>
              <a:t>3/26/13</a:t>
            </a:fld>
            <a:endParaRPr lang="en-US" dirty="0"/>
          </a:p>
        </p:txBody>
      </p:sp>
      <p:sp>
        <p:nvSpPr>
          <p:cNvPr id="4" name="Footer Placeholder 3"/>
          <p:cNvSpPr>
            <a:spLocks noGrp="1"/>
          </p:cNvSpPr>
          <p:nvPr>
            <p:ph type="ftr" sz="quarter" idx="11"/>
          </p:nvPr>
        </p:nvSpPr>
        <p:spPr/>
        <p:txBody>
          <a:bodyPr/>
          <a:lstStyle>
            <a:extLst/>
          </a:lstStyle>
          <a:p>
            <a:pPr>
              <a:defRPr/>
            </a:pPr>
            <a:r>
              <a:rPr lang="en-US" smtClean="0"/>
              <a:t>eGrants T/TA Coaching Team</a:t>
            </a:r>
            <a:endParaRPr lang="en-US"/>
          </a:p>
        </p:txBody>
      </p:sp>
      <p:sp>
        <p:nvSpPr>
          <p:cNvPr id="5" name="Slide Number Placeholder 4"/>
          <p:cNvSpPr>
            <a:spLocks noGrp="1"/>
          </p:cNvSpPr>
          <p:nvPr>
            <p:ph type="sldNum" sz="quarter" idx="12"/>
          </p:nvPr>
        </p:nvSpPr>
        <p:spPr/>
        <p:txBody>
          <a:bodyPr/>
          <a:lstStyle>
            <a:extLst/>
          </a:lstStyle>
          <a:p>
            <a:pPr>
              <a:defRPr/>
            </a:pPr>
            <a:fld id="{D9D7E656-BB57-48BF-B759-0C50CB65645C}" type="slidenum">
              <a:rPr lang="en-US" smtClean="0"/>
              <a:pPr>
                <a:defRPr/>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64C2CCD2-3772-404D-BC55-A33DB5552D3F}" type="datetime1">
              <a:rPr lang="en-US" smtClean="0"/>
              <a:pPr>
                <a:defRPr/>
              </a:pPr>
              <a:t>3/26/13</a:t>
            </a:fld>
            <a:endParaRPr lang="en-US" dirty="0"/>
          </a:p>
        </p:txBody>
      </p:sp>
      <p:sp>
        <p:nvSpPr>
          <p:cNvPr id="3" name="Footer Placeholder 2"/>
          <p:cNvSpPr>
            <a:spLocks noGrp="1"/>
          </p:cNvSpPr>
          <p:nvPr>
            <p:ph type="ftr" sz="quarter" idx="11"/>
          </p:nvPr>
        </p:nvSpPr>
        <p:spPr/>
        <p:txBody>
          <a:bodyPr/>
          <a:lstStyle>
            <a:extLst/>
          </a:lstStyle>
          <a:p>
            <a:pPr>
              <a:defRPr/>
            </a:pPr>
            <a:r>
              <a:rPr lang="en-US" smtClean="0"/>
              <a:t>eGrants T/TA Coaching Team</a:t>
            </a:r>
            <a:endParaRPr lang="en-US"/>
          </a:p>
        </p:txBody>
      </p:sp>
      <p:sp>
        <p:nvSpPr>
          <p:cNvPr id="4" name="Slide Number Placeholder 3"/>
          <p:cNvSpPr>
            <a:spLocks noGrp="1"/>
          </p:cNvSpPr>
          <p:nvPr>
            <p:ph type="sldNum" sz="quarter" idx="12"/>
          </p:nvPr>
        </p:nvSpPr>
        <p:spPr/>
        <p:txBody>
          <a:bodyPr/>
          <a:lstStyle>
            <a:extLst/>
          </a:lstStyle>
          <a:p>
            <a:pPr>
              <a:defRPr/>
            </a:pPr>
            <a:fld id="{42515954-C303-471D-AB58-6D72281445F1}"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BE1F5684-4FA0-41FC-AAFD-8C98BDA0E0AB}" type="datetime1">
              <a:rPr lang="en-US" smtClean="0"/>
              <a:pPr>
                <a:defRPr/>
              </a:pPr>
              <a:t>3/26/13</a:t>
            </a:fld>
            <a:endParaRPr lang="en-US" dirty="0"/>
          </a:p>
        </p:txBody>
      </p:sp>
      <p:sp>
        <p:nvSpPr>
          <p:cNvPr id="6" name="Footer Placeholder 5"/>
          <p:cNvSpPr>
            <a:spLocks noGrp="1"/>
          </p:cNvSpPr>
          <p:nvPr>
            <p:ph type="ftr" sz="quarter" idx="11"/>
          </p:nvPr>
        </p:nvSpPr>
        <p:spPr/>
        <p:txBody>
          <a:bodyPr/>
          <a:lstStyle>
            <a:extLst/>
          </a:lstStyle>
          <a:p>
            <a:pPr>
              <a:defRPr/>
            </a:pPr>
            <a:r>
              <a:rPr lang="en-US" smtClean="0"/>
              <a:t>eGrants T/TA Coaching Team</a:t>
            </a:r>
            <a:endParaRPr lang="en-US"/>
          </a:p>
        </p:txBody>
      </p:sp>
      <p:sp>
        <p:nvSpPr>
          <p:cNvPr id="7" name="Slide Number Placeholder 6"/>
          <p:cNvSpPr>
            <a:spLocks noGrp="1"/>
          </p:cNvSpPr>
          <p:nvPr>
            <p:ph type="sldNum" sz="quarter" idx="12"/>
          </p:nvPr>
        </p:nvSpPr>
        <p:spPr/>
        <p:txBody>
          <a:bodyPr/>
          <a:lstStyle>
            <a:extLst/>
          </a:lstStyle>
          <a:p>
            <a:pPr>
              <a:defRPr/>
            </a:pPr>
            <a:fld id="{CBEB1565-8B9F-4B51-933D-7F428ADA77EF}"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4476391A-00B1-4994-B98D-587A91A77796}" type="datetime1">
              <a:rPr lang="en-US" smtClean="0"/>
              <a:pPr>
                <a:defRPr/>
              </a:pPr>
              <a:t>3/26/13</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r>
              <a:rPr lang="en-US" smtClean="0"/>
              <a:t>eGrants T/TA Coaching Team</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D7176680-AF88-422F-9F2D-84756284EF2A}"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D7E4F64B-FD53-4ECC-9E2F-8D0849E04B78}" type="datetime1">
              <a:rPr lang="en-US" smtClean="0"/>
              <a:pPr>
                <a:defRPr/>
              </a:pPr>
              <a:t>3/26/13</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eGrants T/TA Coaching Team</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D9D7E656-BB57-48BF-B759-0C50CB65645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www.nationalservice.gov/"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5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5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5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5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57.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5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5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60.png"/></Relationships>
</file>

<file path=ppt/slides/_rels/slide62.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5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5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6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6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6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6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6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6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6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7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7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7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7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ctrTitle"/>
          </p:nvPr>
        </p:nvSpPr>
        <p:spPr/>
        <p:txBody>
          <a:bodyPr>
            <a:normAutofit fontScale="90000"/>
          </a:bodyPr>
          <a:lstStyle/>
          <a:p>
            <a:pPr algn="ctr" eaLnBrk="1" hangingPunct="1"/>
            <a:r>
              <a:rPr lang="en-US" dirty="0" smtClean="0">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solidFill>
                  <a:srgbClr val="0070C0"/>
                </a:solidFill>
                <a:ea typeface="ＭＳ Ｐゴシック" pitchFamily="34" charset="-128"/>
              </a:rPr>
              <a:t>My AmeriCorps</a:t>
            </a:r>
            <a:br>
              <a:rPr lang="en-US" dirty="0" smtClean="0">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solidFill>
                  <a:srgbClr val="0070C0"/>
                </a:solidFill>
                <a:ea typeface="ＭＳ Ｐゴシック" pitchFamily="34" charset="-128"/>
              </a:rPr>
            </a:br>
            <a:r>
              <a:rPr lang="en-US" sz="3600" dirty="0" smtClean="0">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solidFill>
                  <a:srgbClr val="0070C0"/>
                </a:solidFill>
                <a:ea typeface="ＭＳ Ｐゴシック" pitchFamily="34" charset="-128"/>
              </a:rPr>
              <a:t> AmeriCorps Programs</a:t>
            </a:r>
            <a:br>
              <a:rPr lang="en-US" sz="3600" dirty="0" smtClean="0">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solidFill>
                  <a:srgbClr val="0070C0"/>
                </a:solidFill>
                <a:ea typeface="ＭＳ Ｐゴシック" pitchFamily="34" charset="-128"/>
              </a:rPr>
            </a:br>
            <a:r>
              <a:rPr lang="en-US" sz="3600" dirty="0" smtClean="0">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solidFill>
                  <a:srgbClr val="0070C0"/>
                </a:solidFill>
                <a:ea typeface="ＭＳ Ｐゴシック" pitchFamily="34" charset="-128"/>
              </a:rPr>
              <a:t>Create and Manage an eGrants Account</a:t>
            </a:r>
          </a:p>
        </p:txBody>
      </p:sp>
      <p:pic>
        <p:nvPicPr>
          <p:cNvPr id="11268" name="Picture 8" descr="acSM.png"/>
          <p:cNvPicPr>
            <a:picLocks noChangeAspect="1"/>
          </p:cNvPicPr>
          <p:nvPr/>
        </p:nvPicPr>
        <p:blipFill>
          <a:blip r:embed="rId3" cstate="print"/>
          <a:srcRect/>
          <a:stretch>
            <a:fillRect/>
          </a:stretch>
        </p:blipFill>
        <p:spPr bwMode="auto">
          <a:xfrm>
            <a:off x="8020104" y="5499405"/>
            <a:ext cx="876191" cy="885714"/>
          </a:xfrm>
          <a:prstGeom prst="rect">
            <a:avLst/>
          </a:prstGeom>
          <a:noFill/>
          <a:ln w="9525">
            <a:noFill/>
            <a:miter lim="800000"/>
            <a:headEnd/>
            <a:tailEnd/>
          </a:ln>
        </p:spPr>
      </p:pic>
      <p:pic>
        <p:nvPicPr>
          <p:cNvPr id="2" name="Picture 1" descr="VF_Logo_2013-4C.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105400"/>
            <a:ext cx="2628900" cy="1752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p:cNvSpPr>
          <p:nvPr/>
        </p:nvSpPr>
        <p:spPr bwMode="auto">
          <a:xfrm>
            <a:off x="301625" y="0"/>
            <a:ext cx="8534400" cy="758825"/>
          </a:xfrm>
          <a:prstGeom prst="rect">
            <a:avLst/>
          </a:prstGeom>
          <a:noFill/>
          <a:ln w="9525">
            <a:noFill/>
            <a:miter lim="800000"/>
            <a:headEnd/>
            <a:tailEnd/>
          </a:ln>
        </p:spPr>
        <p:txBody>
          <a:bodyPr anchor="b"/>
          <a:lstStyle/>
          <a:p>
            <a:pPr algn="ctr"/>
            <a:r>
              <a:rPr lang="en-US" sz="3300" dirty="0">
                <a:solidFill>
                  <a:srgbClr val="0070C0"/>
                </a:solidFill>
                <a:latin typeface="Calibri" pitchFamily="34" charset="0"/>
              </a:rPr>
              <a:t>Login Information Page</a:t>
            </a:r>
          </a:p>
        </p:txBody>
      </p:sp>
      <p:sp>
        <p:nvSpPr>
          <p:cNvPr id="19459" name="Slide Number Placeholder 5"/>
          <p:cNvSpPr txBox="1">
            <a:spLocks noGrp="1"/>
          </p:cNvSpPr>
          <p:nvPr/>
        </p:nvSpPr>
        <p:spPr bwMode="auto">
          <a:xfrm>
            <a:off x="4343400" y="815975"/>
            <a:ext cx="457200" cy="441325"/>
          </a:xfrm>
          <a:prstGeom prst="rect">
            <a:avLst/>
          </a:prstGeom>
          <a:noFill/>
          <a:ln w="9525">
            <a:noFill/>
            <a:miter lim="800000"/>
            <a:headEnd/>
            <a:tailEnd/>
          </a:ln>
        </p:spPr>
        <p:txBody>
          <a:bodyPr lIns="45720" rIns="45720" anchor="ctr"/>
          <a:lstStyle/>
          <a:p>
            <a:pPr algn="ctr"/>
            <a:fld id="{B084904E-79F7-41BC-B885-7D31E1ED670A}" type="slidenum">
              <a:rPr lang="en-US" sz="1600">
                <a:solidFill>
                  <a:srgbClr val="0070C0"/>
                </a:solidFill>
                <a:latin typeface="Calibri" pitchFamily="34" charset="0"/>
              </a:rPr>
              <a:pPr algn="ctr"/>
              <a:t>10</a:t>
            </a:fld>
            <a:endParaRPr lang="en-US" sz="1600" dirty="0">
              <a:solidFill>
                <a:srgbClr val="0070C0"/>
              </a:solidFill>
              <a:latin typeface="Calibri" pitchFamily="34" charset="0"/>
            </a:endParaRPr>
          </a:p>
        </p:txBody>
      </p:sp>
      <p:sp>
        <p:nvSpPr>
          <p:cNvPr id="19460" name="Date Placeholder 4"/>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fld id="{183125E5-F05C-4687-A209-3F2491DAB7EC}" type="datetime1">
              <a:rPr lang="en-US" sz="1400">
                <a:solidFill>
                  <a:srgbClr val="FFFFFF"/>
                </a:solidFill>
                <a:latin typeface="Calibri" pitchFamily="34" charset="0"/>
              </a:rPr>
              <a:pPr algn="r"/>
              <a:t>3/26/13</a:t>
            </a:fld>
            <a:endParaRPr lang="en-US" sz="1400">
              <a:solidFill>
                <a:srgbClr val="FFFFFF"/>
              </a:solidFill>
              <a:latin typeface="Calibri" pitchFamily="34" charset="0"/>
            </a:endParaRPr>
          </a:p>
        </p:txBody>
      </p:sp>
      <p:sp>
        <p:nvSpPr>
          <p:cNvPr id="19461" name="Line 12"/>
          <p:cNvSpPr>
            <a:spLocks noChangeShapeType="1"/>
          </p:cNvSpPr>
          <p:nvPr/>
        </p:nvSpPr>
        <p:spPr bwMode="auto">
          <a:xfrm>
            <a:off x="8174038" y="1852613"/>
            <a:ext cx="0" cy="4319587"/>
          </a:xfrm>
          <a:prstGeom prst="line">
            <a:avLst/>
          </a:prstGeom>
          <a:noFill/>
          <a:ln w="9525">
            <a:noFill/>
            <a:round/>
            <a:headEnd/>
            <a:tailEnd/>
          </a:ln>
        </p:spPr>
        <p:txBody>
          <a:bodyPr/>
          <a:lstStyle/>
          <a:p>
            <a:endParaRPr lang="en-US"/>
          </a:p>
        </p:txBody>
      </p:sp>
      <p:sp>
        <p:nvSpPr>
          <p:cNvPr id="19462" name="Line 13"/>
          <p:cNvSpPr>
            <a:spLocks noChangeShapeType="1"/>
          </p:cNvSpPr>
          <p:nvPr/>
        </p:nvSpPr>
        <p:spPr bwMode="auto">
          <a:xfrm>
            <a:off x="931863" y="1854200"/>
            <a:ext cx="0" cy="4319588"/>
          </a:xfrm>
          <a:prstGeom prst="line">
            <a:avLst/>
          </a:prstGeom>
          <a:noFill/>
          <a:ln w="9525">
            <a:noFill/>
            <a:round/>
            <a:headEnd/>
            <a:tailEnd/>
          </a:ln>
        </p:spPr>
        <p:txBody>
          <a:bodyPr/>
          <a:lstStyle/>
          <a:p>
            <a:endParaRPr lang="en-US"/>
          </a:p>
        </p:txBody>
      </p:sp>
      <p:pic>
        <p:nvPicPr>
          <p:cNvPr id="19463" name="Picture 17"/>
          <p:cNvPicPr>
            <a:picLocks noChangeAspect="1" noChangeArrowheads="1"/>
          </p:cNvPicPr>
          <p:nvPr/>
        </p:nvPicPr>
        <p:blipFill>
          <a:blip r:embed="rId3" cstate="print"/>
          <a:srcRect l="16647" t="12096" r="18448" b="14159"/>
          <a:stretch>
            <a:fillRect/>
          </a:stretch>
        </p:blipFill>
        <p:spPr bwMode="auto">
          <a:xfrm>
            <a:off x="930275" y="1447800"/>
            <a:ext cx="7243763" cy="4495800"/>
          </a:xfrm>
          <a:prstGeom prst="rect">
            <a:avLst/>
          </a:prstGeom>
          <a:noFill/>
          <a:ln w="28575">
            <a:solidFill>
              <a:schemeClr val="tx1"/>
            </a:solidFill>
            <a:miter lim="800000"/>
            <a:headEnd/>
            <a:tailEnd/>
          </a:ln>
        </p:spPr>
      </p:pic>
      <p:sp>
        <p:nvSpPr>
          <p:cNvPr id="10" name="Right Arrow 9"/>
          <p:cNvSpPr/>
          <p:nvPr/>
        </p:nvSpPr>
        <p:spPr>
          <a:xfrm rot="10800000">
            <a:off x="6553200" y="4360862"/>
            <a:ext cx="581025" cy="287338"/>
          </a:xfrm>
          <a:prstGeom prst="rightArrow">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5CDCE"/>
              </a:solidFill>
              <a:ea typeface="ＭＳ Ｐゴシック" pitchFamily="68" charset="-128"/>
            </a:endParaRPr>
          </a:p>
        </p:txBody>
      </p:sp>
      <p:sp>
        <p:nvSpPr>
          <p:cNvPr id="19465" name="Footer Placeholder 6"/>
          <p:cNvSpPr>
            <a:spLocks noGrp="1"/>
          </p:cNvSpPr>
          <p:nvPr>
            <p:ph type="ftr" sz="quarter" idx="11"/>
          </p:nvPr>
        </p:nvSpPr>
        <p:spPr bwMode="auto">
          <a:noFill/>
          <a:ln>
            <a:miter lim="800000"/>
            <a:headEnd/>
            <a:tailEnd/>
          </a:ln>
        </p:spPr>
        <p:txBody>
          <a:bodyPr/>
          <a:lstStyle/>
          <a:p>
            <a:r>
              <a:rPr lang="en-US" sz="1400" smtClean="0">
                <a:latin typeface="Calibri" pitchFamily="34" charset="0"/>
                <a:ea typeface="ＭＳ Ｐゴシック" pitchFamily="34" charset="-128"/>
              </a:rPr>
              <a:t>eGrants Coaching Unit</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p:cNvSpPr>
          <p:nvPr/>
        </p:nvSpPr>
        <p:spPr bwMode="auto">
          <a:xfrm>
            <a:off x="301625" y="0"/>
            <a:ext cx="8534400" cy="758825"/>
          </a:xfrm>
          <a:prstGeom prst="rect">
            <a:avLst/>
          </a:prstGeom>
          <a:noFill/>
          <a:ln w="9525">
            <a:noFill/>
            <a:miter lim="800000"/>
            <a:headEnd/>
            <a:tailEnd/>
          </a:ln>
        </p:spPr>
        <p:txBody>
          <a:bodyPr anchor="b"/>
          <a:lstStyle/>
          <a:p>
            <a:pPr algn="ctr"/>
            <a:r>
              <a:rPr lang="en-US" sz="3300" dirty="0">
                <a:solidFill>
                  <a:srgbClr val="0070C0"/>
                </a:solidFill>
                <a:latin typeface="Calibri" pitchFamily="34" charset="0"/>
              </a:rPr>
              <a:t>Turn off Pop-up Blocker</a:t>
            </a:r>
          </a:p>
        </p:txBody>
      </p:sp>
      <p:sp>
        <p:nvSpPr>
          <p:cNvPr id="20483" name="Slide Number Placeholder 5"/>
          <p:cNvSpPr txBox="1">
            <a:spLocks noGrp="1"/>
          </p:cNvSpPr>
          <p:nvPr/>
        </p:nvSpPr>
        <p:spPr bwMode="auto">
          <a:xfrm>
            <a:off x="4343400" y="815975"/>
            <a:ext cx="457200" cy="441325"/>
          </a:xfrm>
          <a:prstGeom prst="rect">
            <a:avLst/>
          </a:prstGeom>
          <a:noFill/>
          <a:ln w="9525">
            <a:noFill/>
            <a:miter lim="800000"/>
            <a:headEnd/>
            <a:tailEnd/>
          </a:ln>
        </p:spPr>
        <p:txBody>
          <a:bodyPr lIns="45720" rIns="45720" anchor="ctr"/>
          <a:lstStyle/>
          <a:p>
            <a:pPr algn="ctr"/>
            <a:fld id="{D4041C9B-1B1A-43AC-8DF4-9265D9364C22}" type="slidenum">
              <a:rPr lang="en-US" sz="1600">
                <a:solidFill>
                  <a:srgbClr val="0070C0"/>
                </a:solidFill>
                <a:latin typeface="Calibri" pitchFamily="34" charset="0"/>
              </a:rPr>
              <a:pPr algn="ctr"/>
              <a:t>11</a:t>
            </a:fld>
            <a:endParaRPr lang="en-US" sz="1600" dirty="0">
              <a:solidFill>
                <a:srgbClr val="0070C0"/>
              </a:solidFill>
              <a:latin typeface="Calibri" pitchFamily="34" charset="0"/>
            </a:endParaRPr>
          </a:p>
        </p:txBody>
      </p:sp>
      <p:sp>
        <p:nvSpPr>
          <p:cNvPr id="20484" name="Date Placeholder 4"/>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fld id="{33E1781B-8FC8-426F-B183-B2137C526038}" type="datetime1">
              <a:rPr lang="en-US" sz="1400">
                <a:solidFill>
                  <a:srgbClr val="FFFFFF"/>
                </a:solidFill>
                <a:latin typeface="Calibri" pitchFamily="34" charset="0"/>
              </a:rPr>
              <a:pPr algn="r"/>
              <a:t>3/26/13</a:t>
            </a:fld>
            <a:endParaRPr lang="en-US" sz="1400">
              <a:solidFill>
                <a:srgbClr val="FFFFFF"/>
              </a:solidFill>
              <a:latin typeface="Calibri" pitchFamily="34" charset="0"/>
            </a:endParaRPr>
          </a:p>
        </p:txBody>
      </p:sp>
      <p:sp>
        <p:nvSpPr>
          <p:cNvPr id="20485" name="Line 14"/>
          <p:cNvSpPr>
            <a:spLocks noChangeShapeType="1"/>
          </p:cNvSpPr>
          <p:nvPr/>
        </p:nvSpPr>
        <p:spPr bwMode="auto">
          <a:xfrm>
            <a:off x="8174038" y="1852613"/>
            <a:ext cx="0" cy="4319587"/>
          </a:xfrm>
          <a:prstGeom prst="line">
            <a:avLst/>
          </a:prstGeom>
          <a:noFill/>
          <a:ln w="9525">
            <a:noFill/>
            <a:round/>
            <a:headEnd/>
            <a:tailEnd/>
          </a:ln>
        </p:spPr>
        <p:txBody>
          <a:bodyPr/>
          <a:lstStyle/>
          <a:p>
            <a:endParaRPr lang="en-US"/>
          </a:p>
        </p:txBody>
      </p:sp>
      <p:sp>
        <p:nvSpPr>
          <p:cNvPr id="20486" name="Line 15"/>
          <p:cNvSpPr>
            <a:spLocks noChangeShapeType="1"/>
          </p:cNvSpPr>
          <p:nvPr/>
        </p:nvSpPr>
        <p:spPr bwMode="auto">
          <a:xfrm>
            <a:off x="931863" y="1854200"/>
            <a:ext cx="0" cy="4319588"/>
          </a:xfrm>
          <a:prstGeom prst="line">
            <a:avLst/>
          </a:prstGeom>
          <a:noFill/>
          <a:ln w="9525">
            <a:noFill/>
            <a:round/>
            <a:headEnd/>
            <a:tailEnd/>
          </a:ln>
        </p:spPr>
        <p:txBody>
          <a:bodyPr/>
          <a:lstStyle/>
          <a:p>
            <a:endParaRPr lang="en-US"/>
          </a:p>
        </p:txBody>
      </p:sp>
      <p:pic>
        <p:nvPicPr>
          <p:cNvPr id="20487" name="Picture 25"/>
          <p:cNvPicPr>
            <a:picLocks noChangeAspect="1" noChangeArrowheads="1"/>
          </p:cNvPicPr>
          <p:nvPr/>
        </p:nvPicPr>
        <p:blipFill>
          <a:blip r:embed="rId3" cstate="print"/>
          <a:srcRect l="11398" t="2344" r="17697" b="13971"/>
          <a:stretch>
            <a:fillRect/>
          </a:stretch>
        </p:blipFill>
        <p:spPr bwMode="auto">
          <a:xfrm>
            <a:off x="931863" y="1447800"/>
            <a:ext cx="7243763" cy="4498975"/>
          </a:xfrm>
          <a:prstGeom prst="rect">
            <a:avLst/>
          </a:prstGeom>
          <a:noFill/>
          <a:ln w="28575">
            <a:solidFill>
              <a:schemeClr val="tx1"/>
            </a:solidFill>
            <a:miter lim="800000"/>
            <a:headEnd/>
            <a:tailEnd/>
          </a:ln>
        </p:spPr>
      </p:pic>
      <p:sp>
        <p:nvSpPr>
          <p:cNvPr id="10" name="Right Arrow 9"/>
          <p:cNvSpPr/>
          <p:nvPr/>
        </p:nvSpPr>
        <p:spPr>
          <a:xfrm>
            <a:off x="350838" y="1590675"/>
            <a:ext cx="581025" cy="288925"/>
          </a:xfrm>
          <a:prstGeom prst="rightArrow">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5CDCE"/>
              </a:solidFill>
              <a:ea typeface="ＭＳ Ｐゴシック" pitchFamily="68" charset="-128"/>
            </a:endParaRPr>
          </a:p>
        </p:txBody>
      </p:sp>
      <p:sp>
        <p:nvSpPr>
          <p:cNvPr id="20489" name="Footer Placeholder 6"/>
          <p:cNvSpPr>
            <a:spLocks noGrp="1"/>
          </p:cNvSpPr>
          <p:nvPr>
            <p:ph type="ftr" sz="quarter" idx="11"/>
          </p:nvPr>
        </p:nvSpPr>
        <p:spPr bwMode="auto">
          <a:noFill/>
          <a:ln>
            <a:miter lim="800000"/>
            <a:headEnd/>
            <a:tailEnd/>
          </a:ln>
        </p:spPr>
        <p:txBody>
          <a:bodyPr/>
          <a:lstStyle/>
          <a:p>
            <a:r>
              <a:rPr lang="en-US" sz="1400" smtClean="0">
                <a:latin typeface="Calibri" pitchFamily="34" charset="0"/>
                <a:ea typeface="ＭＳ Ｐゴシック" pitchFamily="34" charset="-128"/>
              </a:rPr>
              <a:t>eGrants Coaching Unit</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p:cNvSpPr>
          <p:nvPr/>
        </p:nvSpPr>
        <p:spPr bwMode="auto">
          <a:xfrm>
            <a:off x="301625" y="0"/>
            <a:ext cx="8534400" cy="758825"/>
          </a:xfrm>
          <a:prstGeom prst="rect">
            <a:avLst/>
          </a:prstGeom>
          <a:noFill/>
          <a:ln w="9525">
            <a:noFill/>
            <a:miter lim="800000"/>
            <a:headEnd/>
            <a:tailEnd/>
          </a:ln>
        </p:spPr>
        <p:txBody>
          <a:bodyPr anchor="b"/>
          <a:lstStyle/>
          <a:p>
            <a:pPr algn="ctr"/>
            <a:r>
              <a:rPr lang="en-US" sz="3300" dirty="0">
                <a:solidFill>
                  <a:srgbClr val="0070C0"/>
                </a:solidFill>
                <a:latin typeface="Calibri" pitchFamily="34" charset="0"/>
              </a:rPr>
              <a:t>Help Menu for Password</a:t>
            </a:r>
          </a:p>
        </p:txBody>
      </p:sp>
      <p:sp>
        <p:nvSpPr>
          <p:cNvPr id="21507" name="Slide Number Placeholder 5"/>
          <p:cNvSpPr txBox="1">
            <a:spLocks noGrp="1"/>
          </p:cNvSpPr>
          <p:nvPr/>
        </p:nvSpPr>
        <p:spPr bwMode="auto">
          <a:xfrm>
            <a:off x="4343400" y="815975"/>
            <a:ext cx="457200" cy="441325"/>
          </a:xfrm>
          <a:prstGeom prst="rect">
            <a:avLst/>
          </a:prstGeom>
          <a:noFill/>
          <a:ln w="9525">
            <a:noFill/>
            <a:miter lim="800000"/>
            <a:headEnd/>
            <a:tailEnd/>
          </a:ln>
        </p:spPr>
        <p:txBody>
          <a:bodyPr lIns="45720" rIns="45720" anchor="ctr"/>
          <a:lstStyle/>
          <a:p>
            <a:pPr algn="ctr"/>
            <a:fld id="{F2734BCC-8BC7-4D22-AF13-311B0B0A5775}" type="slidenum">
              <a:rPr lang="en-US" sz="1600">
                <a:solidFill>
                  <a:srgbClr val="0070C0"/>
                </a:solidFill>
                <a:latin typeface="Calibri" pitchFamily="34" charset="0"/>
              </a:rPr>
              <a:pPr algn="ctr"/>
              <a:t>12</a:t>
            </a:fld>
            <a:endParaRPr lang="en-US" sz="1600" dirty="0">
              <a:solidFill>
                <a:srgbClr val="0070C0"/>
              </a:solidFill>
              <a:latin typeface="Calibri" pitchFamily="34" charset="0"/>
            </a:endParaRPr>
          </a:p>
        </p:txBody>
      </p:sp>
      <p:sp>
        <p:nvSpPr>
          <p:cNvPr id="21508" name="Date Placeholder 4"/>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fld id="{3F3D21D2-E122-4E01-996A-EE6A25768530}" type="datetime1">
              <a:rPr lang="en-US" sz="1400">
                <a:solidFill>
                  <a:srgbClr val="FFFFFF"/>
                </a:solidFill>
                <a:latin typeface="Calibri" pitchFamily="34" charset="0"/>
              </a:rPr>
              <a:pPr algn="r"/>
              <a:t>3/26/13</a:t>
            </a:fld>
            <a:endParaRPr lang="en-US" sz="1400">
              <a:solidFill>
                <a:srgbClr val="FFFFFF"/>
              </a:solidFill>
              <a:latin typeface="Calibri" pitchFamily="34" charset="0"/>
            </a:endParaRPr>
          </a:p>
        </p:txBody>
      </p:sp>
      <p:sp>
        <p:nvSpPr>
          <p:cNvPr id="21509" name="Line 14"/>
          <p:cNvSpPr>
            <a:spLocks noChangeShapeType="1"/>
          </p:cNvSpPr>
          <p:nvPr/>
        </p:nvSpPr>
        <p:spPr bwMode="auto">
          <a:xfrm>
            <a:off x="8174038" y="1852613"/>
            <a:ext cx="0" cy="4319587"/>
          </a:xfrm>
          <a:prstGeom prst="line">
            <a:avLst/>
          </a:prstGeom>
          <a:noFill/>
          <a:ln w="9525">
            <a:noFill/>
            <a:round/>
            <a:headEnd/>
            <a:tailEnd/>
          </a:ln>
        </p:spPr>
        <p:txBody>
          <a:bodyPr/>
          <a:lstStyle/>
          <a:p>
            <a:endParaRPr lang="en-US"/>
          </a:p>
        </p:txBody>
      </p:sp>
      <p:sp>
        <p:nvSpPr>
          <p:cNvPr id="21510" name="Line 15"/>
          <p:cNvSpPr>
            <a:spLocks noChangeShapeType="1"/>
          </p:cNvSpPr>
          <p:nvPr/>
        </p:nvSpPr>
        <p:spPr bwMode="auto">
          <a:xfrm>
            <a:off x="931863" y="1854200"/>
            <a:ext cx="0" cy="4319588"/>
          </a:xfrm>
          <a:prstGeom prst="line">
            <a:avLst/>
          </a:prstGeom>
          <a:noFill/>
          <a:ln w="9525">
            <a:noFill/>
            <a:round/>
            <a:headEnd/>
            <a:tailEnd/>
          </a:ln>
        </p:spPr>
        <p:txBody>
          <a:bodyPr/>
          <a:lstStyle/>
          <a:p>
            <a:endParaRPr lang="en-US"/>
          </a:p>
        </p:txBody>
      </p:sp>
      <p:pic>
        <p:nvPicPr>
          <p:cNvPr id="21511" name="Picture 24"/>
          <p:cNvPicPr>
            <a:picLocks noChangeAspect="1" noChangeArrowheads="1"/>
          </p:cNvPicPr>
          <p:nvPr/>
        </p:nvPicPr>
        <p:blipFill>
          <a:blip r:embed="rId3" cstate="print"/>
          <a:srcRect l="13957" t="2344" b="8533"/>
          <a:stretch>
            <a:fillRect/>
          </a:stretch>
        </p:blipFill>
        <p:spPr bwMode="auto">
          <a:xfrm>
            <a:off x="1012825" y="1371600"/>
            <a:ext cx="7242175" cy="4495800"/>
          </a:xfrm>
          <a:prstGeom prst="rect">
            <a:avLst/>
          </a:prstGeom>
          <a:noFill/>
          <a:ln w="28575">
            <a:solidFill>
              <a:schemeClr val="tx1"/>
            </a:solidFill>
            <a:miter lim="800000"/>
            <a:headEnd/>
            <a:tailEnd/>
          </a:ln>
        </p:spPr>
      </p:pic>
      <p:sp>
        <p:nvSpPr>
          <p:cNvPr id="10" name="Right Arrow 9"/>
          <p:cNvSpPr/>
          <p:nvPr/>
        </p:nvSpPr>
        <p:spPr>
          <a:xfrm rot="10800000">
            <a:off x="8255000" y="1371600"/>
            <a:ext cx="581025" cy="287337"/>
          </a:xfrm>
          <a:prstGeom prst="rightArrow">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5CDCE"/>
              </a:solidFill>
              <a:ea typeface="ＭＳ Ｐゴシック" pitchFamily="68" charset="-128"/>
            </a:endParaRPr>
          </a:p>
        </p:txBody>
      </p:sp>
      <p:sp>
        <p:nvSpPr>
          <p:cNvPr id="21513" name="Footer Placeholder 6"/>
          <p:cNvSpPr>
            <a:spLocks noGrp="1"/>
          </p:cNvSpPr>
          <p:nvPr>
            <p:ph type="ftr" sz="quarter" idx="11"/>
          </p:nvPr>
        </p:nvSpPr>
        <p:spPr bwMode="auto">
          <a:noFill/>
          <a:ln>
            <a:miter lim="800000"/>
            <a:headEnd/>
            <a:tailEnd/>
          </a:ln>
        </p:spPr>
        <p:txBody>
          <a:bodyPr/>
          <a:lstStyle/>
          <a:p>
            <a:r>
              <a:rPr lang="en-US" sz="1400" smtClean="0">
                <a:latin typeface="Calibri" pitchFamily="34" charset="0"/>
                <a:ea typeface="ＭＳ Ｐゴシック" pitchFamily="34" charset="-128"/>
              </a:rPr>
              <a:t>eGrants Coaching Unit</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p:cNvSpPr>
          <p:nvPr/>
        </p:nvSpPr>
        <p:spPr bwMode="auto">
          <a:xfrm>
            <a:off x="301625" y="0"/>
            <a:ext cx="8534400" cy="758825"/>
          </a:xfrm>
          <a:prstGeom prst="rect">
            <a:avLst/>
          </a:prstGeom>
          <a:noFill/>
          <a:ln w="9525">
            <a:noFill/>
            <a:miter lim="800000"/>
            <a:headEnd/>
            <a:tailEnd/>
          </a:ln>
        </p:spPr>
        <p:txBody>
          <a:bodyPr anchor="b"/>
          <a:lstStyle/>
          <a:p>
            <a:pPr algn="ctr"/>
            <a:r>
              <a:rPr lang="en-US" sz="3300" dirty="0">
                <a:solidFill>
                  <a:srgbClr val="0070C0"/>
                </a:solidFill>
                <a:latin typeface="Calibri" pitchFamily="34" charset="0"/>
              </a:rPr>
              <a:t>Complete Required Fields</a:t>
            </a:r>
          </a:p>
        </p:txBody>
      </p:sp>
      <p:sp>
        <p:nvSpPr>
          <p:cNvPr id="23555" name="Slide Number Placeholder 5"/>
          <p:cNvSpPr txBox="1">
            <a:spLocks noGrp="1"/>
          </p:cNvSpPr>
          <p:nvPr/>
        </p:nvSpPr>
        <p:spPr bwMode="auto">
          <a:xfrm>
            <a:off x="4343400" y="815975"/>
            <a:ext cx="457200" cy="441325"/>
          </a:xfrm>
          <a:prstGeom prst="rect">
            <a:avLst/>
          </a:prstGeom>
          <a:noFill/>
          <a:ln w="9525">
            <a:noFill/>
            <a:miter lim="800000"/>
            <a:headEnd/>
            <a:tailEnd/>
          </a:ln>
        </p:spPr>
        <p:txBody>
          <a:bodyPr lIns="45720" rIns="45720" anchor="ctr"/>
          <a:lstStyle/>
          <a:p>
            <a:pPr algn="ctr"/>
            <a:fld id="{816B7692-CB68-435D-B8CD-239727491104}" type="slidenum">
              <a:rPr lang="en-US" sz="1600">
                <a:solidFill>
                  <a:srgbClr val="0070C0"/>
                </a:solidFill>
                <a:latin typeface="Calibri" pitchFamily="34" charset="0"/>
              </a:rPr>
              <a:pPr algn="ctr"/>
              <a:t>13</a:t>
            </a:fld>
            <a:endParaRPr lang="en-US" sz="1600" dirty="0">
              <a:solidFill>
                <a:srgbClr val="0070C0"/>
              </a:solidFill>
              <a:latin typeface="Calibri" pitchFamily="34" charset="0"/>
            </a:endParaRPr>
          </a:p>
        </p:txBody>
      </p:sp>
      <p:sp>
        <p:nvSpPr>
          <p:cNvPr id="23556" name="Date Placeholder 4"/>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fld id="{801C21EF-9148-4C1A-ACC2-20151BD29A18}" type="datetime1">
              <a:rPr lang="en-US" sz="1400">
                <a:solidFill>
                  <a:srgbClr val="FFFFFF"/>
                </a:solidFill>
                <a:latin typeface="Calibri" pitchFamily="34" charset="0"/>
              </a:rPr>
              <a:pPr algn="r"/>
              <a:t>3/26/13</a:t>
            </a:fld>
            <a:endParaRPr lang="en-US" sz="1400">
              <a:solidFill>
                <a:srgbClr val="FFFFFF"/>
              </a:solidFill>
              <a:latin typeface="Calibri" pitchFamily="34" charset="0"/>
            </a:endParaRPr>
          </a:p>
        </p:txBody>
      </p:sp>
      <p:sp>
        <p:nvSpPr>
          <p:cNvPr id="23557" name="Line 9"/>
          <p:cNvSpPr>
            <a:spLocks noChangeShapeType="1"/>
          </p:cNvSpPr>
          <p:nvPr/>
        </p:nvSpPr>
        <p:spPr bwMode="auto">
          <a:xfrm>
            <a:off x="8174038" y="1852613"/>
            <a:ext cx="0" cy="4319587"/>
          </a:xfrm>
          <a:prstGeom prst="line">
            <a:avLst/>
          </a:prstGeom>
          <a:noFill/>
          <a:ln w="9525">
            <a:noFill/>
            <a:round/>
            <a:headEnd/>
            <a:tailEnd/>
          </a:ln>
        </p:spPr>
        <p:txBody>
          <a:bodyPr/>
          <a:lstStyle/>
          <a:p>
            <a:endParaRPr lang="en-US"/>
          </a:p>
        </p:txBody>
      </p:sp>
      <p:sp>
        <p:nvSpPr>
          <p:cNvPr id="23558" name="Line 10"/>
          <p:cNvSpPr>
            <a:spLocks noChangeShapeType="1"/>
          </p:cNvSpPr>
          <p:nvPr/>
        </p:nvSpPr>
        <p:spPr bwMode="auto">
          <a:xfrm>
            <a:off x="931863" y="1854200"/>
            <a:ext cx="0" cy="4319588"/>
          </a:xfrm>
          <a:prstGeom prst="line">
            <a:avLst/>
          </a:prstGeom>
          <a:noFill/>
          <a:ln w="9525">
            <a:noFill/>
            <a:round/>
            <a:headEnd/>
            <a:tailEnd/>
          </a:ln>
        </p:spPr>
        <p:txBody>
          <a:bodyPr/>
          <a:lstStyle/>
          <a:p>
            <a:endParaRPr lang="en-US"/>
          </a:p>
        </p:txBody>
      </p:sp>
      <p:pic>
        <p:nvPicPr>
          <p:cNvPr id="23559" name="Picture 22"/>
          <p:cNvPicPr>
            <a:picLocks noChangeAspect="1" noChangeArrowheads="1"/>
          </p:cNvPicPr>
          <p:nvPr/>
        </p:nvPicPr>
        <p:blipFill>
          <a:blip r:embed="rId3" cstate="print"/>
          <a:srcRect l="15523" t="10313" r="16272" b="17722"/>
          <a:stretch>
            <a:fillRect/>
          </a:stretch>
        </p:blipFill>
        <p:spPr bwMode="auto">
          <a:xfrm>
            <a:off x="931863" y="1447800"/>
            <a:ext cx="7234238" cy="4494212"/>
          </a:xfrm>
          <a:prstGeom prst="rect">
            <a:avLst/>
          </a:prstGeom>
          <a:noFill/>
          <a:ln w="28575">
            <a:solidFill>
              <a:schemeClr val="tx1"/>
            </a:solidFill>
            <a:miter lim="800000"/>
            <a:headEnd/>
            <a:tailEnd/>
          </a:ln>
        </p:spPr>
      </p:pic>
      <p:sp>
        <p:nvSpPr>
          <p:cNvPr id="10" name="Right Arrow 9"/>
          <p:cNvSpPr/>
          <p:nvPr/>
        </p:nvSpPr>
        <p:spPr>
          <a:xfrm rot="16200000">
            <a:off x="7109620" y="2890044"/>
            <a:ext cx="581025" cy="287337"/>
          </a:xfrm>
          <a:prstGeom prst="rightArrow">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5CDCE"/>
              </a:solidFill>
              <a:ea typeface="ＭＳ Ｐゴシック" pitchFamily="68" charset="-128"/>
            </a:endParaRPr>
          </a:p>
        </p:txBody>
      </p:sp>
      <p:sp>
        <p:nvSpPr>
          <p:cNvPr id="23561" name="Footer Placeholder 6"/>
          <p:cNvSpPr>
            <a:spLocks noGrp="1"/>
          </p:cNvSpPr>
          <p:nvPr>
            <p:ph type="ftr" sz="quarter" idx="11"/>
          </p:nvPr>
        </p:nvSpPr>
        <p:spPr bwMode="auto">
          <a:noFill/>
          <a:ln>
            <a:miter lim="800000"/>
            <a:headEnd/>
            <a:tailEnd/>
          </a:ln>
        </p:spPr>
        <p:txBody>
          <a:bodyPr/>
          <a:lstStyle/>
          <a:p>
            <a:r>
              <a:rPr lang="en-US" sz="1400" smtClean="0">
                <a:latin typeface="Calibri" pitchFamily="34" charset="0"/>
                <a:ea typeface="ＭＳ Ｐゴシック" pitchFamily="34" charset="-128"/>
              </a:rPr>
              <a:t>eGrants Coaching Unit</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p:cNvSpPr>
          <p:nvPr/>
        </p:nvSpPr>
        <p:spPr bwMode="auto">
          <a:xfrm>
            <a:off x="301625" y="0"/>
            <a:ext cx="8534400" cy="758825"/>
          </a:xfrm>
          <a:prstGeom prst="rect">
            <a:avLst/>
          </a:prstGeom>
          <a:noFill/>
          <a:ln w="9525">
            <a:noFill/>
            <a:miter lim="800000"/>
            <a:headEnd/>
            <a:tailEnd/>
          </a:ln>
        </p:spPr>
        <p:txBody>
          <a:bodyPr anchor="b"/>
          <a:lstStyle/>
          <a:p>
            <a:pPr algn="ctr"/>
            <a:r>
              <a:rPr lang="en-US" sz="3300" dirty="0">
                <a:solidFill>
                  <a:srgbClr val="0070C0"/>
                </a:solidFill>
                <a:latin typeface="Calibri" pitchFamily="34" charset="0"/>
              </a:rPr>
              <a:t>Enter EIN</a:t>
            </a:r>
          </a:p>
        </p:txBody>
      </p:sp>
      <p:sp>
        <p:nvSpPr>
          <p:cNvPr id="24579" name="Slide Number Placeholder 5"/>
          <p:cNvSpPr txBox="1">
            <a:spLocks noGrp="1"/>
          </p:cNvSpPr>
          <p:nvPr/>
        </p:nvSpPr>
        <p:spPr bwMode="auto">
          <a:xfrm>
            <a:off x="4343400" y="815975"/>
            <a:ext cx="457200" cy="441325"/>
          </a:xfrm>
          <a:prstGeom prst="rect">
            <a:avLst/>
          </a:prstGeom>
          <a:noFill/>
          <a:ln w="9525">
            <a:noFill/>
            <a:miter lim="800000"/>
            <a:headEnd/>
            <a:tailEnd/>
          </a:ln>
        </p:spPr>
        <p:txBody>
          <a:bodyPr lIns="45720" rIns="45720" anchor="ctr"/>
          <a:lstStyle/>
          <a:p>
            <a:pPr algn="ctr"/>
            <a:fld id="{731526AE-DE4A-4179-BE4A-CF8ABA674CC8}" type="slidenum">
              <a:rPr lang="en-US" sz="1600">
                <a:solidFill>
                  <a:srgbClr val="0070C0"/>
                </a:solidFill>
                <a:latin typeface="Calibri" pitchFamily="34" charset="0"/>
              </a:rPr>
              <a:pPr algn="ctr"/>
              <a:t>14</a:t>
            </a:fld>
            <a:endParaRPr lang="en-US" sz="1600" dirty="0">
              <a:solidFill>
                <a:srgbClr val="0070C0"/>
              </a:solidFill>
              <a:latin typeface="Calibri" pitchFamily="34" charset="0"/>
            </a:endParaRPr>
          </a:p>
        </p:txBody>
      </p:sp>
      <p:sp>
        <p:nvSpPr>
          <p:cNvPr id="24580" name="Date Placeholder 4"/>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fld id="{96DC037B-7544-438A-904E-EA4818637DAE}" type="datetime1">
              <a:rPr lang="en-US" sz="1400">
                <a:solidFill>
                  <a:srgbClr val="FFFFFF"/>
                </a:solidFill>
                <a:latin typeface="Calibri" pitchFamily="34" charset="0"/>
              </a:rPr>
              <a:pPr algn="r"/>
              <a:t>3/26/13</a:t>
            </a:fld>
            <a:endParaRPr lang="en-US" sz="1400">
              <a:solidFill>
                <a:srgbClr val="FFFFFF"/>
              </a:solidFill>
              <a:latin typeface="Calibri" pitchFamily="34" charset="0"/>
            </a:endParaRPr>
          </a:p>
        </p:txBody>
      </p:sp>
      <p:sp>
        <p:nvSpPr>
          <p:cNvPr id="24581" name="Line 12"/>
          <p:cNvSpPr>
            <a:spLocks noChangeShapeType="1"/>
          </p:cNvSpPr>
          <p:nvPr/>
        </p:nvSpPr>
        <p:spPr bwMode="auto">
          <a:xfrm>
            <a:off x="8174038" y="1852613"/>
            <a:ext cx="0" cy="4319587"/>
          </a:xfrm>
          <a:prstGeom prst="line">
            <a:avLst/>
          </a:prstGeom>
          <a:noFill/>
          <a:ln w="9525">
            <a:noFill/>
            <a:round/>
            <a:headEnd/>
            <a:tailEnd/>
          </a:ln>
        </p:spPr>
        <p:txBody>
          <a:bodyPr/>
          <a:lstStyle/>
          <a:p>
            <a:endParaRPr lang="en-US"/>
          </a:p>
        </p:txBody>
      </p:sp>
      <p:sp>
        <p:nvSpPr>
          <p:cNvPr id="24582" name="Line 13"/>
          <p:cNvSpPr>
            <a:spLocks noChangeShapeType="1"/>
          </p:cNvSpPr>
          <p:nvPr/>
        </p:nvSpPr>
        <p:spPr bwMode="auto">
          <a:xfrm>
            <a:off x="931863" y="1854200"/>
            <a:ext cx="0" cy="4319588"/>
          </a:xfrm>
          <a:prstGeom prst="line">
            <a:avLst/>
          </a:prstGeom>
          <a:noFill/>
          <a:ln w="9525">
            <a:noFill/>
            <a:round/>
            <a:headEnd/>
            <a:tailEnd/>
          </a:ln>
        </p:spPr>
        <p:txBody>
          <a:bodyPr/>
          <a:lstStyle/>
          <a:p>
            <a:endParaRPr lang="en-US"/>
          </a:p>
        </p:txBody>
      </p:sp>
      <p:pic>
        <p:nvPicPr>
          <p:cNvPr id="24583" name="Picture 20"/>
          <p:cNvPicPr>
            <a:picLocks noChangeAspect="1" noChangeArrowheads="1"/>
          </p:cNvPicPr>
          <p:nvPr/>
        </p:nvPicPr>
        <p:blipFill>
          <a:blip r:embed="rId3" cstate="print"/>
          <a:srcRect l="17697" t="12096" r="18672" b="34505"/>
          <a:stretch>
            <a:fillRect/>
          </a:stretch>
        </p:blipFill>
        <p:spPr bwMode="auto">
          <a:xfrm>
            <a:off x="931863" y="1447800"/>
            <a:ext cx="7242175" cy="4422775"/>
          </a:xfrm>
          <a:prstGeom prst="rect">
            <a:avLst/>
          </a:prstGeom>
          <a:noFill/>
          <a:ln w="28575">
            <a:solidFill>
              <a:schemeClr val="tx1"/>
            </a:solidFill>
            <a:miter lim="800000"/>
            <a:headEnd/>
            <a:tailEnd/>
          </a:ln>
        </p:spPr>
      </p:pic>
      <p:sp>
        <p:nvSpPr>
          <p:cNvPr id="24584" name="Footer Placeholder 6"/>
          <p:cNvSpPr>
            <a:spLocks noGrp="1"/>
          </p:cNvSpPr>
          <p:nvPr>
            <p:ph type="ftr" sz="quarter" idx="11"/>
          </p:nvPr>
        </p:nvSpPr>
        <p:spPr bwMode="auto">
          <a:noFill/>
          <a:ln>
            <a:miter lim="800000"/>
            <a:headEnd/>
            <a:tailEnd/>
          </a:ln>
        </p:spPr>
        <p:txBody>
          <a:bodyPr/>
          <a:lstStyle/>
          <a:p>
            <a:r>
              <a:rPr lang="en-US" sz="1400" smtClean="0">
                <a:latin typeface="Calibri" pitchFamily="34" charset="0"/>
                <a:ea typeface="ＭＳ Ｐゴシック" pitchFamily="34" charset="-128"/>
              </a:rPr>
              <a:t>eGrants Coaching Unit</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p:cNvSpPr>
          <p:nvPr/>
        </p:nvSpPr>
        <p:spPr bwMode="auto">
          <a:xfrm>
            <a:off x="301625" y="0"/>
            <a:ext cx="8534400" cy="758825"/>
          </a:xfrm>
          <a:prstGeom prst="rect">
            <a:avLst/>
          </a:prstGeom>
          <a:noFill/>
          <a:ln w="9525">
            <a:noFill/>
            <a:miter lim="800000"/>
            <a:headEnd/>
            <a:tailEnd/>
          </a:ln>
        </p:spPr>
        <p:txBody>
          <a:bodyPr anchor="b"/>
          <a:lstStyle/>
          <a:p>
            <a:pPr algn="ctr"/>
            <a:r>
              <a:rPr lang="en-US" sz="3300" dirty="0">
                <a:solidFill>
                  <a:srgbClr val="0070C0"/>
                </a:solidFill>
                <a:latin typeface="Calibri" pitchFamily="34" charset="0"/>
              </a:rPr>
              <a:t>Select Your Organization</a:t>
            </a:r>
          </a:p>
        </p:txBody>
      </p:sp>
      <p:sp>
        <p:nvSpPr>
          <p:cNvPr id="25603" name="Slide Number Placeholder 5"/>
          <p:cNvSpPr txBox="1">
            <a:spLocks noGrp="1"/>
          </p:cNvSpPr>
          <p:nvPr/>
        </p:nvSpPr>
        <p:spPr bwMode="auto">
          <a:xfrm>
            <a:off x="4343400" y="815975"/>
            <a:ext cx="457200" cy="441325"/>
          </a:xfrm>
          <a:prstGeom prst="rect">
            <a:avLst/>
          </a:prstGeom>
          <a:noFill/>
          <a:ln w="9525">
            <a:noFill/>
            <a:miter lim="800000"/>
            <a:headEnd/>
            <a:tailEnd/>
          </a:ln>
        </p:spPr>
        <p:txBody>
          <a:bodyPr lIns="45720" rIns="45720" anchor="ctr"/>
          <a:lstStyle/>
          <a:p>
            <a:pPr algn="ctr"/>
            <a:fld id="{D1EBC3D4-60E8-47C6-94F4-2917E3D7CED3}" type="slidenum">
              <a:rPr lang="en-US" sz="1600">
                <a:solidFill>
                  <a:srgbClr val="0070C0"/>
                </a:solidFill>
                <a:latin typeface="Calibri" pitchFamily="34" charset="0"/>
              </a:rPr>
              <a:pPr algn="ctr"/>
              <a:t>15</a:t>
            </a:fld>
            <a:endParaRPr lang="en-US" sz="1600" dirty="0">
              <a:solidFill>
                <a:srgbClr val="0070C0"/>
              </a:solidFill>
              <a:latin typeface="Calibri" pitchFamily="34" charset="0"/>
            </a:endParaRPr>
          </a:p>
        </p:txBody>
      </p:sp>
      <p:sp>
        <p:nvSpPr>
          <p:cNvPr id="25604" name="Date Placeholder 4"/>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fld id="{8A206DDB-CFEB-4D88-8894-15B9848BB117}" type="datetime1">
              <a:rPr lang="en-US" sz="1400">
                <a:solidFill>
                  <a:srgbClr val="FFFFFF"/>
                </a:solidFill>
                <a:latin typeface="Calibri" pitchFamily="34" charset="0"/>
              </a:rPr>
              <a:pPr algn="r"/>
              <a:t>3/26/13</a:t>
            </a:fld>
            <a:endParaRPr lang="en-US" sz="1400">
              <a:solidFill>
                <a:srgbClr val="FFFFFF"/>
              </a:solidFill>
              <a:latin typeface="Calibri" pitchFamily="34" charset="0"/>
            </a:endParaRPr>
          </a:p>
        </p:txBody>
      </p:sp>
      <p:sp>
        <p:nvSpPr>
          <p:cNvPr id="25605" name="Line 50"/>
          <p:cNvSpPr>
            <a:spLocks noChangeShapeType="1"/>
          </p:cNvSpPr>
          <p:nvPr/>
        </p:nvSpPr>
        <p:spPr bwMode="auto">
          <a:xfrm>
            <a:off x="8174038" y="1852613"/>
            <a:ext cx="0" cy="4319587"/>
          </a:xfrm>
          <a:prstGeom prst="line">
            <a:avLst/>
          </a:prstGeom>
          <a:noFill/>
          <a:ln w="9525">
            <a:noFill/>
            <a:round/>
            <a:headEnd/>
            <a:tailEnd/>
          </a:ln>
        </p:spPr>
        <p:txBody>
          <a:bodyPr/>
          <a:lstStyle/>
          <a:p>
            <a:endParaRPr lang="en-US"/>
          </a:p>
        </p:txBody>
      </p:sp>
      <p:sp>
        <p:nvSpPr>
          <p:cNvPr id="25606" name="Line 51"/>
          <p:cNvSpPr>
            <a:spLocks noChangeShapeType="1"/>
          </p:cNvSpPr>
          <p:nvPr/>
        </p:nvSpPr>
        <p:spPr bwMode="auto">
          <a:xfrm>
            <a:off x="931863" y="1854200"/>
            <a:ext cx="0" cy="4319588"/>
          </a:xfrm>
          <a:prstGeom prst="line">
            <a:avLst/>
          </a:prstGeom>
          <a:noFill/>
          <a:ln w="9525">
            <a:noFill/>
            <a:round/>
            <a:headEnd/>
            <a:tailEnd/>
          </a:ln>
        </p:spPr>
        <p:txBody>
          <a:bodyPr/>
          <a:lstStyle/>
          <a:p>
            <a:endParaRPr lang="en-US"/>
          </a:p>
        </p:txBody>
      </p:sp>
      <p:pic>
        <p:nvPicPr>
          <p:cNvPr id="25607" name="Picture 57"/>
          <p:cNvPicPr>
            <a:picLocks noChangeAspect="1" noChangeArrowheads="1"/>
          </p:cNvPicPr>
          <p:nvPr/>
        </p:nvPicPr>
        <p:blipFill>
          <a:blip r:embed="rId3" cstate="print"/>
          <a:srcRect l="17172" t="12471" r="18297" b="24940"/>
          <a:stretch>
            <a:fillRect/>
          </a:stretch>
        </p:blipFill>
        <p:spPr bwMode="auto">
          <a:xfrm>
            <a:off x="931863" y="1447800"/>
            <a:ext cx="7242175" cy="4497388"/>
          </a:xfrm>
          <a:prstGeom prst="rect">
            <a:avLst/>
          </a:prstGeom>
          <a:noFill/>
          <a:ln w="28575">
            <a:solidFill>
              <a:schemeClr val="tx1"/>
            </a:solidFill>
            <a:miter lim="800000"/>
            <a:headEnd/>
            <a:tailEnd/>
          </a:ln>
        </p:spPr>
      </p:pic>
      <p:sp>
        <p:nvSpPr>
          <p:cNvPr id="25608" name="Footer Placeholder 6"/>
          <p:cNvSpPr>
            <a:spLocks noGrp="1"/>
          </p:cNvSpPr>
          <p:nvPr>
            <p:ph type="ftr" sz="quarter" idx="11"/>
          </p:nvPr>
        </p:nvSpPr>
        <p:spPr bwMode="auto">
          <a:noFill/>
          <a:ln>
            <a:miter lim="800000"/>
            <a:headEnd/>
            <a:tailEnd/>
          </a:ln>
        </p:spPr>
        <p:txBody>
          <a:bodyPr/>
          <a:lstStyle/>
          <a:p>
            <a:r>
              <a:rPr lang="en-US" sz="1400" smtClean="0">
                <a:latin typeface="Calibri" pitchFamily="34" charset="0"/>
                <a:ea typeface="ＭＳ Ｐゴシック" pitchFamily="34" charset="-128"/>
              </a:rPr>
              <a:t>eGrants Coaching Unit</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p:cNvSpPr>
          <p:nvPr/>
        </p:nvSpPr>
        <p:spPr bwMode="auto">
          <a:xfrm>
            <a:off x="301625" y="0"/>
            <a:ext cx="8534400" cy="758825"/>
          </a:xfrm>
          <a:prstGeom prst="rect">
            <a:avLst/>
          </a:prstGeom>
          <a:noFill/>
          <a:ln w="9525">
            <a:noFill/>
            <a:miter lim="800000"/>
            <a:headEnd/>
            <a:tailEnd/>
          </a:ln>
        </p:spPr>
        <p:txBody>
          <a:bodyPr anchor="b"/>
          <a:lstStyle/>
          <a:p>
            <a:pPr algn="ctr"/>
            <a:r>
              <a:rPr lang="en-US" sz="3300" dirty="0">
                <a:solidFill>
                  <a:srgbClr val="0070C0"/>
                </a:solidFill>
                <a:latin typeface="Calibri" pitchFamily="34" charset="0"/>
              </a:rPr>
              <a:t>Organization Information</a:t>
            </a:r>
          </a:p>
        </p:txBody>
      </p:sp>
      <p:sp>
        <p:nvSpPr>
          <p:cNvPr id="26627" name="Slide Number Placeholder 5"/>
          <p:cNvSpPr txBox="1">
            <a:spLocks noGrp="1"/>
          </p:cNvSpPr>
          <p:nvPr/>
        </p:nvSpPr>
        <p:spPr bwMode="auto">
          <a:xfrm>
            <a:off x="4343400" y="815975"/>
            <a:ext cx="457200" cy="441325"/>
          </a:xfrm>
          <a:prstGeom prst="rect">
            <a:avLst/>
          </a:prstGeom>
          <a:noFill/>
          <a:ln w="9525">
            <a:noFill/>
            <a:miter lim="800000"/>
            <a:headEnd/>
            <a:tailEnd/>
          </a:ln>
        </p:spPr>
        <p:txBody>
          <a:bodyPr lIns="45720" rIns="45720" anchor="ctr"/>
          <a:lstStyle/>
          <a:p>
            <a:pPr algn="ctr"/>
            <a:fld id="{EEE2B195-E7DD-4078-9584-3249360A4CF1}" type="slidenum">
              <a:rPr lang="en-US" sz="1600">
                <a:solidFill>
                  <a:srgbClr val="0070C0"/>
                </a:solidFill>
                <a:latin typeface="Calibri" pitchFamily="34" charset="0"/>
              </a:rPr>
              <a:pPr algn="ctr"/>
              <a:t>16</a:t>
            </a:fld>
            <a:endParaRPr lang="en-US" sz="1600" dirty="0">
              <a:solidFill>
                <a:srgbClr val="0070C0"/>
              </a:solidFill>
              <a:latin typeface="Calibri" pitchFamily="34" charset="0"/>
            </a:endParaRPr>
          </a:p>
        </p:txBody>
      </p:sp>
      <p:sp>
        <p:nvSpPr>
          <p:cNvPr id="26628" name="Date Placeholder 4"/>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fld id="{A1CA1470-9A58-4C22-8CD9-5BA0A5D62246}" type="datetime1">
              <a:rPr lang="en-US" sz="1400">
                <a:solidFill>
                  <a:srgbClr val="FFFFFF"/>
                </a:solidFill>
                <a:latin typeface="Calibri" pitchFamily="34" charset="0"/>
              </a:rPr>
              <a:pPr algn="r"/>
              <a:t>3/26/13</a:t>
            </a:fld>
            <a:endParaRPr lang="en-US" sz="1400">
              <a:solidFill>
                <a:srgbClr val="FFFFFF"/>
              </a:solidFill>
              <a:latin typeface="Calibri" pitchFamily="34" charset="0"/>
            </a:endParaRPr>
          </a:p>
        </p:txBody>
      </p:sp>
      <p:sp>
        <p:nvSpPr>
          <p:cNvPr id="26629" name="Line 11"/>
          <p:cNvSpPr>
            <a:spLocks noChangeShapeType="1"/>
          </p:cNvSpPr>
          <p:nvPr/>
        </p:nvSpPr>
        <p:spPr bwMode="auto">
          <a:xfrm>
            <a:off x="8174038" y="1852613"/>
            <a:ext cx="0" cy="4319587"/>
          </a:xfrm>
          <a:prstGeom prst="line">
            <a:avLst/>
          </a:prstGeom>
          <a:noFill/>
          <a:ln w="9525">
            <a:noFill/>
            <a:round/>
            <a:headEnd/>
            <a:tailEnd/>
          </a:ln>
        </p:spPr>
        <p:txBody>
          <a:bodyPr/>
          <a:lstStyle/>
          <a:p>
            <a:endParaRPr lang="en-US"/>
          </a:p>
        </p:txBody>
      </p:sp>
      <p:sp>
        <p:nvSpPr>
          <p:cNvPr id="26630" name="Line 12"/>
          <p:cNvSpPr>
            <a:spLocks noChangeShapeType="1"/>
          </p:cNvSpPr>
          <p:nvPr/>
        </p:nvSpPr>
        <p:spPr bwMode="auto">
          <a:xfrm>
            <a:off x="931863" y="1854200"/>
            <a:ext cx="0" cy="4319588"/>
          </a:xfrm>
          <a:prstGeom prst="line">
            <a:avLst/>
          </a:prstGeom>
          <a:noFill/>
          <a:ln w="9525">
            <a:noFill/>
            <a:round/>
            <a:headEnd/>
            <a:tailEnd/>
          </a:ln>
        </p:spPr>
        <p:txBody>
          <a:bodyPr/>
          <a:lstStyle/>
          <a:p>
            <a:endParaRPr lang="en-US"/>
          </a:p>
        </p:txBody>
      </p:sp>
      <p:pic>
        <p:nvPicPr>
          <p:cNvPr id="26631" name="Picture 25"/>
          <p:cNvPicPr>
            <a:picLocks noChangeAspect="1" noChangeArrowheads="1"/>
          </p:cNvPicPr>
          <p:nvPr/>
        </p:nvPicPr>
        <p:blipFill>
          <a:blip r:embed="rId3" cstate="print"/>
          <a:srcRect l="18222" t="18753" r="19347" b="14815"/>
          <a:stretch>
            <a:fillRect/>
          </a:stretch>
        </p:blipFill>
        <p:spPr bwMode="auto">
          <a:xfrm>
            <a:off x="928688" y="1371600"/>
            <a:ext cx="7243762" cy="4421188"/>
          </a:xfrm>
          <a:prstGeom prst="rect">
            <a:avLst/>
          </a:prstGeom>
          <a:noFill/>
          <a:ln w="28575">
            <a:solidFill>
              <a:schemeClr val="tx1"/>
            </a:solidFill>
            <a:miter lim="800000"/>
            <a:headEnd/>
            <a:tailEnd/>
          </a:ln>
        </p:spPr>
      </p:pic>
      <p:sp>
        <p:nvSpPr>
          <p:cNvPr id="26632" name="Footer Placeholder 6"/>
          <p:cNvSpPr>
            <a:spLocks noGrp="1"/>
          </p:cNvSpPr>
          <p:nvPr>
            <p:ph type="ftr" sz="quarter" idx="11"/>
          </p:nvPr>
        </p:nvSpPr>
        <p:spPr bwMode="auto">
          <a:noFill/>
          <a:ln>
            <a:miter lim="800000"/>
            <a:headEnd/>
            <a:tailEnd/>
          </a:ln>
        </p:spPr>
        <p:txBody>
          <a:bodyPr/>
          <a:lstStyle/>
          <a:p>
            <a:r>
              <a:rPr lang="en-US" sz="1400" smtClean="0">
                <a:latin typeface="Calibri" pitchFamily="34" charset="0"/>
                <a:ea typeface="ＭＳ Ｐゴシック" pitchFamily="34" charset="-128"/>
              </a:rPr>
              <a:t>eGrants Coaching Unit</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p:cNvSpPr>
          <p:nvPr/>
        </p:nvSpPr>
        <p:spPr bwMode="auto">
          <a:xfrm>
            <a:off x="301625" y="0"/>
            <a:ext cx="8534400" cy="758825"/>
          </a:xfrm>
          <a:prstGeom prst="rect">
            <a:avLst/>
          </a:prstGeom>
          <a:noFill/>
          <a:ln w="9525">
            <a:noFill/>
            <a:miter lim="800000"/>
            <a:headEnd/>
            <a:tailEnd/>
          </a:ln>
        </p:spPr>
        <p:txBody>
          <a:bodyPr anchor="b"/>
          <a:lstStyle/>
          <a:p>
            <a:pPr algn="ctr"/>
            <a:r>
              <a:rPr lang="en-US" sz="3300" dirty="0">
                <a:solidFill>
                  <a:srgbClr val="0070C0"/>
                </a:solidFill>
                <a:latin typeface="Calibri" pitchFamily="34" charset="0"/>
              </a:rPr>
              <a:t>Enter Your Contact Numbers</a:t>
            </a:r>
          </a:p>
        </p:txBody>
      </p:sp>
      <p:sp>
        <p:nvSpPr>
          <p:cNvPr id="27651" name="Slide Number Placeholder 5"/>
          <p:cNvSpPr txBox="1">
            <a:spLocks noGrp="1"/>
          </p:cNvSpPr>
          <p:nvPr/>
        </p:nvSpPr>
        <p:spPr bwMode="auto">
          <a:xfrm>
            <a:off x="4343400" y="815975"/>
            <a:ext cx="457200" cy="441325"/>
          </a:xfrm>
          <a:prstGeom prst="rect">
            <a:avLst/>
          </a:prstGeom>
          <a:noFill/>
          <a:ln w="9525">
            <a:noFill/>
            <a:miter lim="800000"/>
            <a:headEnd/>
            <a:tailEnd/>
          </a:ln>
        </p:spPr>
        <p:txBody>
          <a:bodyPr lIns="45720" rIns="45720" anchor="ctr"/>
          <a:lstStyle/>
          <a:p>
            <a:pPr algn="ctr"/>
            <a:fld id="{B503EBA2-8104-4520-A421-028E2BD324AC}" type="slidenum">
              <a:rPr lang="en-US" sz="1600">
                <a:solidFill>
                  <a:srgbClr val="0070C0"/>
                </a:solidFill>
                <a:latin typeface="Calibri" pitchFamily="34" charset="0"/>
              </a:rPr>
              <a:pPr algn="ctr"/>
              <a:t>17</a:t>
            </a:fld>
            <a:endParaRPr lang="en-US" sz="1600" dirty="0">
              <a:solidFill>
                <a:srgbClr val="0070C0"/>
              </a:solidFill>
              <a:latin typeface="Calibri" pitchFamily="34" charset="0"/>
            </a:endParaRPr>
          </a:p>
        </p:txBody>
      </p:sp>
      <p:sp>
        <p:nvSpPr>
          <p:cNvPr id="27652" name="Date Placeholder 4"/>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fld id="{90EEF694-622D-4EEE-AD47-1D6CCEF46589}" type="datetime1">
              <a:rPr lang="en-US" sz="1400">
                <a:solidFill>
                  <a:srgbClr val="FFFFFF"/>
                </a:solidFill>
                <a:latin typeface="Calibri" pitchFamily="34" charset="0"/>
              </a:rPr>
              <a:pPr algn="r"/>
              <a:t>3/26/13</a:t>
            </a:fld>
            <a:endParaRPr lang="en-US" sz="1400">
              <a:solidFill>
                <a:srgbClr val="FFFFFF"/>
              </a:solidFill>
              <a:latin typeface="Calibri" pitchFamily="34" charset="0"/>
            </a:endParaRPr>
          </a:p>
        </p:txBody>
      </p:sp>
      <p:sp>
        <p:nvSpPr>
          <p:cNvPr id="27653" name="Line 11"/>
          <p:cNvSpPr>
            <a:spLocks noChangeShapeType="1"/>
          </p:cNvSpPr>
          <p:nvPr/>
        </p:nvSpPr>
        <p:spPr bwMode="auto">
          <a:xfrm>
            <a:off x="8174038" y="1852613"/>
            <a:ext cx="0" cy="4319587"/>
          </a:xfrm>
          <a:prstGeom prst="line">
            <a:avLst/>
          </a:prstGeom>
          <a:noFill/>
          <a:ln w="9525">
            <a:noFill/>
            <a:round/>
            <a:headEnd/>
            <a:tailEnd/>
          </a:ln>
        </p:spPr>
        <p:txBody>
          <a:bodyPr/>
          <a:lstStyle/>
          <a:p>
            <a:endParaRPr lang="en-US"/>
          </a:p>
        </p:txBody>
      </p:sp>
      <p:sp>
        <p:nvSpPr>
          <p:cNvPr id="27654" name="Line 12"/>
          <p:cNvSpPr>
            <a:spLocks noChangeShapeType="1"/>
          </p:cNvSpPr>
          <p:nvPr/>
        </p:nvSpPr>
        <p:spPr bwMode="auto">
          <a:xfrm>
            <a:off x="931863" y="1854200"/>
            <a:ext cx="0" cy="4319588"/>
          </a:xfrm>
          <a:prstGeom prst="line">
            <a:avLst/>
          </a:prstGeom>
          <a:noFill/>
          <a:ln w="9525">
            <a:noFill/>
            <a:round/>
            <a:headEnd/>
            <a:tailEnd/>
          </a:ln>
        </p:spPr>
        <p:txBody>
          <a:bodyPr/>
          <a:lstStyle/>
          <a:p>
            <a:endParaRPr lang="en-US"/>
          </a:p>
        </p:txBody>
      </p:sp>
      <p:pic>
        <p:nvPicPr>
          <p:cNvPr id="27655" name="Picture 32"/>
          <p:cNvPicPr>
            <a:picLocks noChangeAspect="1" noChangeArrowheads="1"/>
          </p:cNvPicPr>
          <p:nvPr/>
        </p:nvPicPr>
        <p:blipFill>
          <a:blip r:embed="rId3" cstate="print"/>
          <a:srcRect l="17848" t="13033" r="18898" b="24097"/>
          <a:stretch>
            <a:fillRect/>
          </a:stretch>
        </p:blipFill>
        <p:spPr bwMode="auto">
          <a:xfrm>
            <a:off x="930276" y="1257300"/>
            <a:ext cx="7243762" cy="4524375"/>
          </a:xfrm>
          <a:prstGeom prst="rect">
            <a:avLst/>
          </a:prstGeom>
          <a:noFill/>
          <a:ln w="28575">
            <a:solidFill>
              <a:schemeClr val="tx1"/>
            </a:solidFill>
            <a:miter lim="800000"/>
            <a:headEnd/>
            <a:tailEnd/>
          </a:ln>
        </p:spPr>
      </p:pic>
      <p:sp>
        <p:nvSpPr>
          <p:cNvPr id="27656" name="Footer Placeholder 6"/>
          <p:cNvSpPr>
            <a:spLocks noGrp="1"/>
          </p:cNvSpPr>
          <p:nvPr>
            <p:ph type="ftr" sz="quarter" idx="11"/>
          </p:nvPr>
        </p:nvSpPr>
        <p:spPr bwMode="auto">
          <a:noFill/>
          <a:ln>
            <a:miter lim="800000"/>
            <a:headEnd/>
            <a:tailEnd/>
          </a:ln>
        </p:spPr>
        <p:txBody>
          <a:bodyPr/>
          <a:lstStyle/>
          <a:p>
            <a:r>
              <a:rPr lang="en-US" sz="1400" smtClean="0">
                <a:latin typeface="Calibri" pitchFamily="34" charset="0"/>
                <a:ea typeface="ＭＳ Ｐゴシック" pitchFamily="34" charset="-128"/>
              </a:rPr>
              <a:t>eGrants Coaching Unit</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p:cNvSpPr>
          <p:nvPr/>
        </p:nvSpPr>
        <p:spPr bwMode="auto">
          <a:xfrm>
            <a:off x="301625" y="0"/>
            <a:ext cx="8534400" cy="758825"/>
          </a:xfrm>
          <a:prstGeom prst="rect">
            <a:avLst/>
          </a:prstGeom>
          <a:noFill/>
          <a:ln w="9525">
            <a:noFill/>
            <a:miter lim="800000"/>
            <a:headEnd/>
            <a:tailEnd/>
          </a:ln>
        </p:spPr>
        <p:txBody>
          <a:bodyPr anchor="b"/>
          <a:lstStyle/>
          <a:p>
            <a:pPr algn="ctr"/>
            <a:r>
              <a:rPr lang="en-US" sz="3300" dirty="0">
                <a:solidFill>
                  <a:srgbClr val="0070C0"/>
                </a:solidFill>
                <a:latin typeface="Calibri" pitchFamily="34" charset="0"/>
              </a:rPr>
              <a:t>Review and Submit Account Request</a:t>
            </a:r>
          </a:p>
        </p:txBody>
      </p:sp>
      <p:sp>
        <p:nvSpPr>
          <p:cNvPr id="28675" name="Slide Number Placeholder 5"/>
          <p:cNvSpPr txBox="1">
            <a:spLocks noGrp="1"/>
          </p:cNvSpPr>
          <p:nvPr/>
        </p:nvSpPr>
        <p:spPr bwMode="auto">
          <a:xfrm>
            <a:off x="4343400" y="815975"/>
            <a:ext cx="457200" cy="441325"/>
          </a:xfrm>
          <a:prstGeom prst="rect">
            <a:avLst/>
          </a:prstGeom>
          <a:noFill/>
          <a:ln w="9525">
            <a:noFill/>
            <a:miter lim="800000"/>
            <a:headEnd/>
            <a:tailEnd/>
          </a:ln>
        </p:spPr>
        <p:txBody>
          <a:bodyPr lIns="45720" rIns="45720" anchor="ctr"/>
          <a:lstStyle/>
          <a:p>
            <a:pPr algn="ctr"/>
            <a:fld id="{04069816-5FC5-4F82-BE9F-F3ABBEC1658C}" type="slidenum">
              <a:rPr lang="en-US" sz="1600">
                <a:solidFill>
                  <a:srgbClr val="0070C0"/>
                </a:solidFill>
                <a:latin typeface="Calibri" pitchFamily="34" charset="0"/>
              </a:rPr>
              <a:pPr algn="ctr"/>
              <a:t>18</a:t>
            </a:fld>
            <a:endParaRPr lang="en-US" sz="1600" dirty="0">
              <a:solidFill>
                <a:srgbClr val="0070C0"/>
              </a:solidFill>
              <a:latin typeface="Calibri" pitchFamily="34" charset="0"/>
            </a:endParaRPr>
          </a:p>
        </p:txBody>
      </p:sp>
      <p:sp>
        <p:nvSpPr>
          <p:cNvPr id="28676" name="Date Placeholder 4"/>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fld id="{8D13960A-341E-446C-9109-C6FB4A273F58}" type="datetime1">
              <a:rPr lang="en-US" sz="1400">
                <a:solidFill>
                  <a:srgbClr val="FFFFFF"/>
                </a:solidFill>
                <a:latin typeface="Calibri" pitchFamily="34" charset="0"/>
              </a:rPr>
              <a:pPr algn="r"/>
              <a:t>3/26/13</a:t>
            </a:fld>
            <a:endParaRPr lang="en-US" sz="1400">
              <a:solidFill>
                <a:srgbClr val="FFFFFF"/>
              </a:solidFill>
              <a:latin typeface="Calibri" pitchFamily="34" charset="0"/>
            </a:endParaRPr>
          </a:p>
        </p:txBody>
      </p:sp>
      <p:sp>
        <p:nvSpPr>
          <p:cNvPr id="28677" name="Line 9"/>
          <p:cNvSpPr>
            <a:spLocks noChangeShapeType="1"/>
          </p:cNvSpPr>
          <p:nvPr/>
        </p:nvSpPr>
        <p:spPr bwMode="auto">
          <a:xfrm>
            <a:off x="8174038" y="1852613"/>
            <a:ext cx="0" cy="4319587"/>
          </a:xfrm>
          <a:prstGeom prst="line">
            <a:avLst/>
          </a:prstGeom>
          <a:noFill/>
          <a:ln w="9525">
            <a:noFill/>
            <a:round/>
            <a:headEnd/>
            <a:tailEnd/>
          </a:ln>
        </p:spPr>
        <p:txBody>
          <a:bodyPr/>
          <a:lstStyle/>
          <a:p>
            <a:endParaRPr lang="en-US"/>
          </a:p>
        </p:txBody>
      </p:sp>
      <p:sp>
        <p:nvSpPr>
          <p:cNvPr id="28678" name="Line 10"/>
          <p:cNvSpPr>
            <a:spLocks noChangeShapeType="1"/>
          </p:cNvSpPr>
          <p:nvPr/>
        </p:nvSpPr>
        <p:spPr bwMode="auto">
          <a:xfrm>
            <a:off x="931863" y="1854200"/>
            <a:ext cx="0" cy="4319588"/>
          </a:xfrm>
          <a:prstGeom prst="line">
            <a:avLst/>
          </a:prstGeom>
          <a:noFill/>
          <a:ln w="9525">
            <a:noFill/>
            <a:round/>
            <a:headEnd/>
            <a:tailEnd/>
          </a:ln>
        </p:spPr>
        <p:txBody>
          <a:bodyPr/>
          <a:lstStyle/>
          <a:p>
            <a:endParaRPr lang="en-US"/>
          </a:p>
        </p:txBody>
      </p:sp>
      <p:pic>
        <p:nvPicPr>
          <p:cNvPr id="28679" name="Picture 16"/>
          <p:cNvPicPr>
            <a:picLocks noChangeAspect="1" noChangeArrowheads="1"/>
          </p:cNvPicPr>
          <p:nvPr/>
        </p:nvPicPr>
        <p:blipFill>
          <a:blip r:embed="rId3" cstate="print"/>
          <a:srcRect l="17398" t="13501" r="19048" b="20346"/>
          <a:stretch>
            <a:fillRect/>
          </a:stretch>
        </p:blipFill>
        <p:spPr bwMode="auto">
          <a:xfrm>
            <a:off x="930275" y="1371600"/>
            <a:ext cx="7243763" cy="4500563"/>
          </a:xfrm>
          <a:prstGeom prst="rect">
            <a:avLst/>
          </a:prstGeom>
          <a:noFill/>
          <a:ln w="28575">
            <a:solidFill>
              <a:schemeClr val="tx1"/>
            </a:solidFill>
            <a:miter lim="800000"/>
            <a:headEnd/>
            <a:tailEnd/>
          </a:ln>
        </p:spPr>
      </p:pic>
      <p:sp>
        <p:nvSpPr>
          <p:cNvPr id="28680" name="Footer Placeholder 6"/>
          <p:cNvSpPr>
            <a:spLocks noGrp="1"/>
          </p:cNvSpPr>
          <p:nvPr>
            <p:ph type="ftr" sz="quarter" idx="11"/>
          </p:nvPr>
        </p:nvSpPr>
        <p:spPr bwMode="auto">
          <a:noFill/>
          <a:ln>
            <a:miter lim="800000"/>
            <a:headEnd/>
            <a:tailEnd/>
          </a:ln>
        </p:spPr>
        <p:txBody>
          <a:bodyPr/>
          <a:lstStyle/>
          <a:p>
            <a:r>
              <a:rPr lang="en-US" sz="1400" smtClean="0">
                <a:latin typeface="Calibri" pitchFamily="34" charset="0"/>
                <a:ea typeface="ＭＳ Ｐゴシック" pitchFamily="34" charset="-128"/>
              </a:rPr>
              <a:t>eGrants Coaching Unit</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p:cNvSpPr>
          <p:nvPr/>
        </p:nvSpPr>
        <p:spPr bwMode="auto">
          <a:xfrm>
            <a:off x="301625" y="0"/>
            <a:ext cx="8534400" cy="758825"/>
          </a:xfrm>
          <a:prstGeom prst="rect">
            <a:avLst/>
          </a:prstGeom>
          <a:noFill/>
          <a:ln w="9525">
            <a:noFill/>
            <a:miter lim="800000"/>
            <a:headEnd/>
            <a:tailEnd/>
          </a:ln>
        </p:spPr>
        <p:txBody>
          <a:bodyPr anchor="b"/>
          <a:lstStyle/>
          <a:p>
            <a:pPr algn="ctr"/>
            <a:r>
              <a:rPr lang="en-US" sz="3300" dirty="0">
                <a:solidFill>
                  <a:srgbClr val="0070C0"/>
                </a:solidFill>
                <a:latin typeface="Calibri" pitchFamily="34" charset="0"/>
              </a:rPr>
              <a:t>Account Request Confirmation Page</a:t>
            </a:r>
          </a:p>
        </p:txBody>
      </p:sp>
      <p:sp>
        <p:nvSpPr>
          <p:cNvPr id="29699" name="Slide Number Placeholder 5"/>
          <p:cNvSpPr txBox="1">
            <a:spLocks noGrp="1"/>
          </p:cNvSpPr>
          <p:nvPr/>
        </p:nvSpPr>
        <p:spPr bwMode="auto">
          <a:xfrm>
            <a:off x="4343400" y="815975"/>
            <a:ext cx="457200" cy="441325"/>
          </a:xfrm>
          <a:prstGeom prst="rect">
            <a:avLst/>
          </a:prstGeom>
          <a:noFill/>
          <a:ln w="9525">
            <a:noFill/>
            <a:miter lim="800000"/>
            <a:headEnd/>
            <a:tailEnd/>
          </a:ln>
        </p:spPr>
        <p:txBody>
          <a:bodyPr lIns="45720" rIns="45720" anchor="ctr"/>
          <a:lstStyle/>
          <a:p>
            <a:pPr algn="ctr"/>
            <a:fld id="{1FE05DEF-25F9-49F5-9061-29E71581C89F}" type="slidenum">
              <a:rPr lang="en-US" sz="1600">
                <a:solidFill>
                  <a:srgbClr val="0070C0"/>
                </a:solidFill>
                <a:latin typeface="Calibri" pitchFamily="34" charset="0"/>
              </a:rPr>
              <a:pPr algn="ctr"/>
              <a:t>19</a:t>
            </a:fld>
            <a:endParaRPr lang="en-US" sz="1600" dirty="0">
              <a:solidFill>
                <a:srgbClr val="0070C0"/>
              </a:solidFill>
              <a:latin typeface="Calibri" pitchFamily="34" charset="0"/>
            </a:endParaRPr>
          </a:p>
        </p:txBody>
      </p:sp>
      <p:sp>
        <p:nvSpPr>
          <p:cNvPr id="29700" name="Date Placeholder 4"/>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fld id="{C6525E5C-9B3B-4D84-994D-C5182952FC81}" type="datetime1">
              <a:rPr lang="en-US" sz="1400">
                <a:solidFill>
                  <a:srgbClr val="FFFFFF"/>
                </a:solidFill>
                <a:latin typeface="Calibri" pitchFamily="34" charset="0"/>
              </a:rPr>
              <a:pPr algn="r"/>
              <a:t>3/26/13</a:t>
            </a:fld>
            <a:endParaRPr lang="en-US" sz="1400">
              <a:solidFill>
                <a:srgbClr val="FFFFFF"/>
              </a:solidFill>
              <a:latin typeface="Calibri" pitchFamily="34" charset="0"/>
            </a:endParaRPr>
          </a:p>
        </p:txBody>
      </p:sp>
      <p:sp>
        <p:nvSpPr>
          <p:cNvPr id="29701" name="Line 9"/>
          <p:cNvSpPr>
            <a:spLocks noChangeShapeType="1"/>
          </p:cNvSpPr>
          <p:nvPr/>
        </p:nvSpPr>
        <p:spPr bwMode="auto">
          <a:xfrm>
            <a:off x="8174038" y="1852613"/>
            <a:ext cx="0" cy="4319587"/>
          </a:xfrm>
          <a:prstGeom prst="line">
            <a:avLst/>
          </a:prstGeom>
          <a:noFill/>
          <a:ln w="9525">
            <a:noFill/>
            <a:round/>
            <a:headEnd/>
            <a:tailEnd/>
          </a:ln>
        </p:spPr>
        <p:txBody>
          <a:bodyPr/>
          <a:lstStyle/>
          <a:p>
            <a:endParaRPr lang="en-US"/>
          </a:p>
        </p:txBody>
      </p:sp>
      <p:sp>
        <p:nvSpPr>
          <p:cNvPr id="29702" name="Line 10"/>
          <p:cNvSpPr>
            <a:spLocks noChangeShapeType="1"/>
          </p:cNvSpPr>
          <p:nvPr/>
        </p:nvSpPr>
        <p:spPr bwMode="auto">
          <a:xfrm>
            <a:off x="931863" y="1854200"/>
            <a:ext cx="0" cy="4319588"/>
          </a:xfrm>
          <a:prstGeom prst="line">
            <a:avLst/>
          </a:prstGeom>
          <a:noFill/>
          <a:ln w="9525">
            <a:noFill/>
            <a:round/>
            <a:headEnd/>
            <a:tailEnd/>
          </a:ln>
        </p:spPr>
        <p:txBody>
          <a:bodyPr/>
          <a:lstStyle/>
          <a:p>
            <a:endParaRPr lang="en-US"/>
          </a:p>
        </p:txBody>
      </p:sp>
      <p:pic>
        <p:nvPicPr>
          <p:cNvPr id="29703" name="Picture 17"/>
          <p:cNvPicPr>
            <a:picLocks noChangeAspect="1" noChangeArrowheads="1"/>
          </p:cNvPicPr>
          <p:nvPr/>
        </p:nvPicPr>
        <p:blipFill>
          <a:blip r:embed="rId3" cstate="print"/>
          <a:srcRect l="17998" t="11813" r="19048" b="21002"/>
          <a:stretch>
            <a:fillRect/>
          </a:stretch>
        </p:blipFill>
        <p:spPr bwMode="auto">
          <a:xfrm>
            <a:off x="931863" y="1257300"/>
            <a:ext cx="7235825" cy="4500563"/>
          </a:xfrm>
          <a:prstGeom prst="rect">
            <a:avLst/>
          </a:prstGeom>
          <a:noFill/>
          <a:ln w="28575">
            <a:solidFill>
              <a:schemeClr val="tx1"/>
            </a:solidFill>
            <a:miter lim="800000"/>
            <a:headEnd/>
            <a:tailEnd/>
          </a:ln>
        </p:spPr>
      </p:pic>
      <p:sp>
        <p:nvSpPr>
          <p:cNvPr id="29704" name="Footer Placeholder 6"/>
          <p:cNvSpPr>
            <a:spLocks noGrp="1"/>
          </p:cNvSpPr>
          <p:nvPr>
            <p:ph type="ftr" sz="quarter" idx="11"/>
          </p:nvPr>
        </p:nvSpPr>
        <p:spPr bwMode="auto">
          <a:noFill/>
          <a:ln>
            <a:miter lim="800000"/>
            <a:headEnd/>
            <a:tailEnd/>
          </a:ln>
        </p:spPr>
        <p:txBody>
          <a:bodyPr/>
          <a:lstStyle/>
          <a:p>
            <a:r>
              <a:rPr lang="en-US" sz="1400" smtClean="0">
                <a:latin typeface="Calibri" pitchFamily="34" charset="0"/>
                <a:ea typeface="ＭＳ Ｐゴシック" pitchFamily="34" charset="-128"/>
              </a:rPr>
              <a:t>eGrants Coaching Unit</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endParaRPr lang="en-US" sz="3600" b="1" i="1" dirty="0" smtClean="0">
              <a:solidFill>
                <a:srgbClr val="0070C0"/>
              </a:solidFill>
            </a:endParaRPr>
          </a:p>
          <a:p>
            <a:pPr algn="ctr">
              <a:buNone/>
            </a:pPr>
            <a:r>
              <a:rPr lang="en-US" sz="7200" dirty="0" smtClean="0">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solidFill>
                  <a:srgbClr val="0070C0"/>
                </a:solidFill>
                <a:ea typeface="ＭＳ Ｐゴシック" pitchFamily="34" charset="-128"/>
              </a:rPr>
              <a:t>eGrants User Account Set-up</a:t>
            </a:r>
            <a:endParaRPr lang="en-US" sz="7200" b="1" i="1" dirty="0">
              <a:solidFill>
                <a:srgbClr val="0070C0"/>
              </a:solidFill>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3C7164F-CD4D-47C4-B13E-854112F6DFCD}" type="slidenum">
              <a:rPr lang="en-US" b="1" smtClean="0">
                <a:solidFill>
                  <a:srgbClr val="0070C0"/>
                </a:solidFill>
              </a:rPr>
              <a:pPr>
                <a:defRPr/>
              </a:pPr>
              <a:t>2</a:t>
            </a:fld>
            <a:endParaRPr lang="en-US" b="1" dirty="0">
              <a:solidFill>
                <a:srgbClr val="0070C0"/>
              </a:solidFill>
            </a:endParaRPr>
          </a:p>
        </p:txBody>
      </p:sp>
      <p:sp>
        <p:nvSpPr>
          <p:cNvPr id="6" name="Title 5"/>
          <p:cNvSpPr>
            <a:spLocks noGrp="1"/>
          </p:cNvSpPr>
          <p:nvPr>
            <p:ph type="title"/>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p:cNvSpPr>
          <p:nvPr/>
        </p:nvSpPr>
        <p:spPr bwMode="auto">
          <a:xfrm>
            <a:off x="301625" y="0"/>
            <a:ext cx="8534400" cy="758825"/>
          </a:xfrm>
          <a:prstGeom prst="rect">
            <a:avLst/>
          </a:prstGeom>
          <a:noFill/>
          <a:ln w="9525">
            <a:noFill/>
            <a:miter lim="800000"/>
            <a:headEnd/>
            <a:tailEnd/>
          </a:ln>
        </p:spPr>
        <p:txBody>
          <a:bodyPr anchor="b"/>
          <a:lstStyle/>
          <a:p>
            <a:pPr algn="ctr"/>
            <a:r>
              <a:rPr lang="en-US" sz="3300" dirty="0">
                <a:solidFill>
                  <a:srgbClr val="0070C0"/>
                </a:solidFill>
                <a:latin typeface="Calibri" pitchFamily="34" charset="0"/>
              </a:rPr>
              <a:t>Email to Account Requestor</a:t>
            </a:r>
          </a:p>
        </p:txBody>
      </p:sp>
      <p:sp>
        <p:nvSpPr>
          <p:cNvPr id="30723" name="Slide Number Placeholder 5"/>
          <p:cNvSpPr txBox="1">
            <a:spLocks noGrp="1"/>
          </p:cNvSpPr>
          <p:nvPr/>
        </p:nvSpPr>
        <p:spPr bwMode="auto">
          <a:xfrm>
            <a:off x="4343400" y="815975"/>
            <a:ext cx="457200" cy="441325"/>
          </a:xfrm>
          <a:prstGeom prst="rect">
            <a:avLst/>
          </a:prstGeom>
          <a:noFill/>
          <a:ln w="9525">
            <a:noFill/>
            <a:miter lim="800000"/>
            <a:headEnd/>
            <a:tailEnd/>
          </a:ln>
        </p:spPr>
        <p:txBody>
          <a:bodyPr lIns="45720" rIns="45720" anchor="ctr"/>
          <a:lstStyle/>
          <a:p>
            <a:pPr algn="ctr"/>
            <a:fld id="{DE8FA90B-5D69-4DEA-B3F8-F1F9E31ECB4B}" type="slidenum">
              <a:rPr lang="en-US" sz="1600">
                <a:solidFill>
                  <a:srgbClr val="0070C0"/>
                </a:solidFill>
                <a:latin typeface="Calibri" pitchFamily="34" charset="0"/>
              </a:rPr>
              <a:pPr algn="ctr"/>
              <a:t>20</a:t>
            </a:fld>
            <a:endParaRPr lang="en-US" sz="1600" dirty="0">
              <a:solidFill>
                <a:srgbClr val="0070C0"/>
              </a:solidFill>
              <a:latin typeface="Calibri" pitchFamily="34" charset="0"/>
            </a:endParaRPr>
          </a:p>
        </p:txBody>
      </p:sp>
      <p:sp>
        <p:nvSpPr>
          <p:cNvPr id="30724" name="Date Placeholder 4"/>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fld id="{67573B50-9648-463F-A1EB-A6B2099FCCE6}" type="datetime1">
              <a:rPr lang="en-US" sz="1400">
                <a:solidFill>
                  <a:srgbClr val="FFFFFF"/>
                </a:solidFill>
                <a:latin typeface="Calibri" pitchFamily="34" charset="0"/>
              </a:rPr>
              <a:pPr algn="r"/>
              <a:t>3/26/13</a:t>
            </a:fld>
            <a:endParaRPr lang="en-US" sz="1400">
              <a:solidFill>
                <a:srgbClr val="FFFFFF"/>
              </a:solidFill>
              <a:latin typeface="Calibri" pitchFamily="34" charset="0"/>
            </a:endParaRPr>
          </a:p>
        </p:txBody>
      </p:sp>
      <p:sp>
        <p:nvSpPr>
          <p:cNvPr id="30725" name="Line 9"/>
          <p:cNvSpPr>
            <a:spLocks noChangeShapeType="1"/>
          </p:cNvSpPr>
          <p:nvPr/>
        </p:nvSpPr>
        <p:spPr bwMode="auto">
          <a:xfrm>
            <a:off x="8174038" y="1852613"/>
            <a:ext cx="0" cy="4319587"/>
          </a:xfrm>
          <a:prstGeom prst="line">
            <a:avLst/>
          </a:prstGeom>
          <a:noFill/>
          <a:ln w="9525">
            <a:noFill/>
            <a:round/>
            <a:headEnd/>
            <a:tailEnd/>
          </a:ln>
        </p:spPr>
        <p:txBody>
          <a:bodyPr/>
          <a:lstStyle/>
          <a:p>
            <a:endParaRPr lang="en-US"/>
          </a:p>
        </p:txBody>
      </p:sp>
      <p:sp>
        <p:nvSpPr>
          <p:cNvPr id="30726" name="Line 10"/>
          <p:cNvSpPr>
            <a:spLocks noChangeShapeType="1"/>
          </p:cNvSpPr>
          <p:nvPr/>
        </p:nvSpPr>
        <p:spPr bwMode="auto">
          <a:xfrm>
            <a:off x="931863" y="1854200"/>
            <a:ext cx="0" cy="4319588"/>
          </a:xfrm>
          <a:prstGeom prst="line">
            <a:avLst/>
          </a:prstGeom>
          <a:noFill/>
          <a:ln w="9525">
            <a:noFill/>
            <a:round/>
            <a:headEnd/>
            <a:tailEnd/>
          </a:ln>
        </p:spPr>
        <p:txBody>
          <a:bodyPr/>
          <a:lstStyle/>
          <a:p>
            <a:endParaRPr lang="en-US"/>
          </a:p>
        </p:txBody>
      </p:sp>
      <p:pic>
        <p:nvPicPr>
          <p:cNvPr id="30727" name="Picture 16"/>
          <p:cNvPicPr>
            <a:picLocks noChangeAspect="1" noChangeArrowheads="1"/>
          </p:cNvPicPr>
          <p:nvPr/>
        </p:nvPicPr>
        <p:blipFill>
          <a:blip r:embed="rId3" cstate="print"/>
          <a:srcRect b="12471"/>
          <a:stretch>
            <a:fillRect/>
          </a:stretch>
        </p:blipFill>
        <p:spPr bwMode="auto">
          <a:xfrm>
            <a:off x="942975" y="1447800"/>
            <a:ext cx="7231063" cy="4457700"/>
          </a:xfrm>
          <a:prstGeom prst="rect">
            <a:avLst/>
          </a:prstGeom>
          <a:noFill/>
          <a:ln w="28575">
            <a:solidFill>
              <a:schemeClr val="tx1"/>
            </a:solidFill>
            <a:miter lim="800000"/>
            <a:headEnd/>
            <a:tailEnd/>
          </a:ln>
        </p:spPr>
      </p:pic>
      <p:pic>
        <p:nvPicPr>
          <p:cNvPr id="30728" name="Picture 18"/>
          <p:cNvPicPr>
            <a:picLocks noChangeAspect="1" noChangeArrowheads="1"/>
          </p:cNvPicPr>
          <p:nvPr/>
        </p:nvPicPr>
        <p:blipFill>
          <a:blip r:embed="rId3" cstate="print"/>
          <a:srcRect l="36310" t="33594" r="39285" b="64063"/>
          <a:stretch>
            <a:fillRect/>
          </a:stretch>
        </p:blipFill>
        <p:spPr bwMode="auto">
          <a:xfrm>
            <a:off x="3581400" y="3300413"/>
            <a:ext cx="1752600" cy="128587"/>
          </a:xfrm>
          <a:prstGeom prst="rect">
            <a:avLst/>
          </a:prstGeom>
          <a:noFill/>
          <a:ln w="9525">
            <a:noFill/>
            <a:miter lim="800000"/>
            <a:headEnd/>
            <a:tailEnd/>
          </a:ln>
        </p:spPr>
      </p:pic>
      <p:sp>
        <p:nvSpPr>
          <p:cNvPr id="30729" name="Footer Placeholder 6"/>
          <p:cNvSpPr>
            <a:spLocks noGrp="1"/>
          </p:cNvSpPr>
          <p:nvPr>
            <p:ph type="ftr" sz="quarter" idx="11"/>
          </p:nvPr>
        </p:nvSpPr>
        <p:spPr bwMode="auto">
          <a:noFill/>
          <a:ln>
            <a:miter lim="800000"/>
            <a:headEnd/>
            <a:tailEnd/>
          </a:ln>
        </p:spPr>
        <p:txBody>
          <a:bodyPr/>
          <a:lstStyle/>
          <a:p>
            <a:r>
              <a:rPr lang="en-US" sz="1400" smtClean="0">
                <a:latin typeface="Calibri" pitchFamily="34" charset="0"/>
                <a:ea typeface="ＭＳ Ｐゴシック" pitchFamily="34" charset="-128"/>
              </a:rPr>
              <a:t>eGrants Coaching Unit</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 name="Slide Number Placeholder 14"/>
          <p:cNvSpPr>
            <a:spLocks noGrp="1"/>
          </p:cNvSpPr>
          <p:nvPr>
            <p:ph type="sldNum" sz="quarter" idx="12"/>
          </p:nvPr>
        </p:nvSpPr>
        <p:spPr bwMode="auto">
          <a:ln>
            <a:miter lim="800000"/>
            <a:headEnd/>
            <a:tailEnd/>
          </a:ln>
        </p:spPr>
        <p:txBody>
          <a:bodyPr/>
          <a:lstStyle/>
          <a:p>
            <a:pPr>
              <a:defRPr/>
            </a:pPr>
            <a:fld id="{E2F644DB-3313-4A9F-81FC-5B9DC66FF8D3}" type="slidenum">
              <a:rPr lang="en-US" b="1" smtClean="0">
                <a:solidFill>
                  <a:srgbClr val="0070C0"/>
                </a:solidFill>
                <a:latin typeface="Calibri" pitchFamily="34" charset="0"/>
                <a:ea typeface="ＭＳ Ｐゴシック" pitchFamily="34" charset="-128"/>
              </a:rPr>
              <a:pPr>
                <a:defRPr/>
              </a:pPr>
              <a:t>21</a:t>
            </a:fld>
            <a:endParaRPr lang="en-US" b="1" dirty="0" smtClean="0">
              <a:solidFill>
                <a:srgbClr val="0070C0"/>
              </a:solidFill>
              <a:latin typeface="Calibri" pitchFamily="34" charset="0"/>
              <a:ea typeface="ＭＳ Ｐゴシック" pitchFamily="34" charset="-128"/>
            </a:endParaRPr>
          </a:p>
        </p:txBody>
      </p:sp>
      <p:sp>
        <p:nvSpPr>
          <p:cNvPr id="19458" name="Title 1"/>
          <p:cNvSpPr>
            <a:spLocks noGrp="1"/>
          </p:cNvSpPr>
          <p:nvPr>
            <p:ph type="title"/>
          </p:nvPr>
        </p:nvSpPr>
        <p:spPr>
          <a:xfrm>
            <a:off x="457200" y="0"/>
            <a:ext cx="8229600" cy="1143000"/>
          </a:xfrm>
        </p:spPr>
        <p:txBody>
          <a:bodyPr/>
          <a:lstStyle/>
          <a:p>
            <a:pPr eaLnBrk="1" hangingPunct="1"/>
            <a:r>
              <a:rPr lang="en-US" dirty="0" smtClean="0">
                <a:solidFill>
                  <a:srgbClr val="0070C0"/>
                </a:solidFill>
                <a:ea typeface="ＭＳ Ｐゴシック" pitchFamily="34" charset="-128"/>
              </a:rPr>
              <a:t>Grantee Admin.’s Home Page</a:t>
            </a:r>
          </a:p>
        </p:txBody>
      </p:sp>
      <p:pic>
        <p:nvPicPr>
          <p:cNvPr id="19459" name="Picture 10"/>
          <p:cNvPicPr>
            <a:picLocks noChangeAspect="1" noChangeArrowheads="1"/>
          </p:cNvPicPr>
          <p:nvPr/>
        </p:nvPicPr>
        <p:blipFill>
          <a:blip r:embed="rId3" cstate="print"/>
          <a:srcRect l="17622" t="8438" r="18523" b="14159"/>
          <a:stretch>
            <a:fillRect/>
          </a:stretch>
        </p:blipFill>
        <p:spPr bwMode="auto">
          <a:xfrm>
            <a:off x="304800" y="1143000"/>
            <a:ext cx="6324600" cy="4724400"/>
          </a:xfrm>
          <a:prstGeom prst="rect">
            <a:avLst/>
          </a:prstGeom>
          <a:noFill/>
          <a:ln w="28575">
            <a:solidFill>
              <a:schemeClr val="tx1"/>
            </a:solidFill>
            <a:miter lim="800000"/>
            <a:headEnd/>
            <a:tailEnd/>
          </a:ln>
        </p:spPr>
      </p:pic>
      <p:sp>
        <p:nvSpPr>
          <p:cNvPr id="19460"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400">
                <a:solidFill>
                  <a:srgbClr val="FFFFFF"/>
                </a:solidFill>
                <a:latin typeface="Calibri" pitchFamily="34" charset="0"/>
              </a:rPr>
              <a:t>eGrants Coaching Unit</a:t>
            </a:r>
          </a:p>
        </p:txBody>
      </p:sp>
      <p:sp>
        <p:nvSpPr>
          <p:cNvPr id="19461" name="Line 27"/>
          <p:cNvSpPr>
            <a:spLocks noChangeShapeType="1"/>
          </p:cNvSpPr>
          <p:nvPr/>
        </p:nvSpPr>
        <p:spPr bwMode="auto">
          <a:xfrm flipH="1" flipV="1">
            <a:off x="4800600" y="1752600"/>
            <a:ext cx="2400300" cy="2362200"/>
          </a:xfrm>
          <a:prstGeom prst="line">
            <a:avLst/>
          </a:prstGeom>
          <a:noFill/>
          <a:ln w="57150">
            <a:solidFill>
              <a:srgbClr val="0070C0"/>
            </a:solidFill>
            <a:round/>
            <a:headEnd/>
            <a:tailEnd type="stealth" w="med" len="med"/>
          </a:ln>
        </p:spPr>
        <p:txBody>
          <a:bodyPr/>
          <a:lstStyle/>
          <a:p>
            <a:endParaRPr lang="en-US"/>
          </a:p>
        </p:txBody>
      </p:sp>
      <p:sp>
        <p:nvSpPr>
          <p:cNvPr id="19462" name="Line 27"/>
          <p:cNvSpPr>
            <a:spLocks noChangeShapeType="1"/>
          </p:cNvSpPr>
          <p:nvPr/>
        </p:nvSpPr>
        <p:spPr bwMode="auto">
          <a:xfrm flipH="1">
            <a:off x="4343400" y="3962400"/>
            <a:ext cx="2990850" cy="1600200"/>
          </a:xfrm>
          <a:prstGeom prst="line">
            <a:avLst/>
          </a:prstGeom>
          <a:noFill/>
          <a:ln w="57150">
            <a:solidFill>
              <a:srgbClr val="0070C0"/>
            </a:solidFill>
            <a:round/>
            <a:headEnd/>
            <a:tailEnd type="stealth" w="med" len="med"/>
          </a:ln>
        </p:spPr>
        <p:txBody>
          <a:bodyPr/>
          <a:lstStyle/>
          <a:p>
            <a:endParaRPr lang="en-US"/>
          </a:p>
        </p:txBody>
      </p:sp>
      <p:sp>
        <p:nvSpPr>
          <p:cNvPr id="10" name="TextBox 9"/>
          <p:cNvSpPr txBox="1"/>
          <p:nvPr/>
        </p:nvSpPr>
        <p:spPr>
          <a:xfrm>
            <a:off x="7018337" y="3718971"/>
            <a:ext cx="1905001" cy="782719"/>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latin typeface="Arial" charset="0"/>
                <a:ea typeface="ＭＳ Ｐゴシック" pitchFamily="36" charset="-128"/>
              </a:rPr>
              <a:t>Click on </a:t>
            </a:r>
            <a:r>
              <a:rPr lang="en-US" sz="1400" b="1" dirty="0">
                <a:solidFill>
                  <a:schemeClr val="tx2"/>
                </a:solidFill>
                <a:latin typeface="Arial" charset="0"/>
                <a:ea typeface="ＭＳ Ｐゴシック" pitchFamily="36" charset="-128"/>
              </a:rPr>
              <a:t>My Account </a:t>
            </a:r>
            <a:r>
              <a:rPr lang="en-US" sz="1400" dirty="0">
                <a:solidFill>
                  <a:schemeClr val="tx2"/>
                </a:solidFill>
                <a:latin typeface="Arial" charset="0"/>
                <a:ea typeface="ＭＳ Ｐゴシック" pitchFamily="36" charset="-128"/>
              </a:rPr>
              <a:t>to open the account information page.</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Slide Number Placeholder 13"/>
          <p:cNvSpPr>
            <a:spLocks noGrp="1"/>
          </p:cNvSpPr>
          <p:nvPr>
            <p:ph type="sldNum" sz="quarter" idx="12"/>
          </p:nvPr>
        </p:nvSpPr>
        <p:spPr bwMode="auto">
          <a:ln>
            <a:miter lim="800000"/>
            <a:headEnd/>
            <a:tailEnd/>
          </a:ln>
        </p:spPr>
        <p:txBody>
          <a:bodyPr/>
          <a:lstStyle/>
          <a:p>
            <a:pPr>
              <a:defRPr/>
            </a:pPr>
            <a:fld id="{1077687F-836E-4588-80DE-4BD3A4E34D5A}" type="slidenum">
              <a:rPr lang="en-US" b="1" smtClean="0">
                <a:solidFill>
                  <a:srgbClr val="0070C0"/>
                </a:solidFill>
                <a:latin typeface="Calibri" pitchFamily="34" charset="0"/>
                <a:ea typeface="ＭＳ Ｐゴシック" pitchFamily="34" charset="-128"/>
              </a:rPr>
              <a:pPr>
                <a:defRPr/>
              </a:pPr>
              <a:t>22</a:t>
            </a:fld>
            <a:endParaRPr lang="en-US" b="1" dirty="0" smtClean="0">
              <a:solidFill>
                <a:srgbClr val="0070C0"/>
              </a:solidFill>
              <a:latin typeface="Calibri" pitchFamily="34" charset="0"/>
              <a:ea typeface="ＭＳ Ｐゴシック" pitchFamily="34" charset="-128"/>
            </a:endParaRPr>
          </a:p>
        </p:txBody>
      </p:sp>
      <p:sp>
        <p:nvSpPr>
          <p:cNvPr id="20482" name="Title 1"/>
          <p:cNvSpPr>
            <a:spLocks noGrp="1"/>
          </p:cNvSpPr>
          <p:nvPr>
            <p:ph type="title"/>
          </p:nvPr>
        </p:nvSpPr>
        <p:spPr>
          <a:xfrm>
            <a:off x="457200" y="0"/>
            <a:ext cx="8229600" cy="1143000"/>
          </a:xfrm>
        </p:spPr>
        <p:txBody>
          <a:bodyPr/>
          <a:lstStyle/>
          <a:p>
            <a:pPr eaLnBrk="1" hangingPunct="1"/>
            <a:r>
              <a:rPr lang="en-US" dirty="0" smtClean="0">
                <a:solidFill>
                  <a:srgbClr val="0070C0"/>
                </a:solidFill>
                <a:ea typeface="ＭＳ Ｐゴシック" pitchFamily="34" charset="-128"/>
              </a:rPr>
              <a:t>My Account Page</a:t>
            </a:r>
          </a:p>
        </p:txBody>
      </p:sp>
      <p:sp>
        <p:nvSpPr>
          <p:cNvPr id="20483"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400">
                <a:solidFill>
                  <a:srgbClr val="FFFFFF"/>
                </a:solidFill>
                <a:latin typeface="Calibri" pitchFamily="34" charset="0"/>
              </a:rPr>
              <a:t>eGrants Coaching Unit</a:t>
            </a:r>
          </a:p>
        </p:txBody>
      </p:sp>
      <p:pic>
        <p:nvPicPr>
          <p:cNvPr id="20484" name="Picture 10"/>
          <p:cNvPicPr>
            <a:picLocks noChangeAspect="1" noChangeArrowheads="1"/>
          </p:cNvPicPr>
          <p:nvPr/>
        </p:nvPicPr>
        <p:blipFill>
          <a:blip r:embed="rId3" cstate="print"/>
          <a:srcRect l="14998" t="11533" r="15823" b="14064"/>
          <a:stretch>
            <a:fillRect/>
          </a:stretch>
        </p:blipFill>
        <p:spPr bwMode="auto">
          <a:xfrm>
            <a:off x="304800" y="1143000"/>
            <a:ext cx="6223000" cy="4724400"/>
          </a:xfrm>
          <a:prstGeom prst="rect">
            <a:avLst/>
          </a:prstGeom>
          <a:noFill/>
          <a:ln w="28575">
            <a:solidFill>
              <a:schemeClr val="tx1"/>
            </a:solidFill>
            <a:miter lim="800000"/>
            <a:headEnd/>
            <a:tailEnd/>
          </a:ln>
        </p:spPr>
      </p:pic>
      <p:sp>
        <p:nvSpPr>
          <p:cNvPr id="20485" name="Line 27"/>
          <p:cNvSpPr>
            <a:spLocks noChangeShapeType="1"/>
          </p:cNvSpPr>
          <p:nvPr/>
        </p:nvSpPr>
        <p:spPr bwMode="auto">
          <a:xfrm flipH="1">
            <a:off x="5556250" y="3505201"/>
            <a:ext cx="1943100" cy="457200"/>
          </a:xfrm>
          <a:prstGeom prst="line">
            <a:avLst/>
          </a:prstGeom>
          <a:noFill/>
          <a:ln w="57150">
            <a:solidFill>
              <a:srgbClr val="0070C0"/>
            </a:solidFill>
            <a:round/>
            <a:headEnd/>
            <a:tailEnd type="stealth" w="med" len="med"/>
          </a:ln>
        </p:spPr>
        <p:txBody>
          <a:bodyPr/>
          <a:lstStyle/>
          <a:p>
            <a:endParaRPr lang="en-US"/>
          </a:p>
        </p:txBody>
      </p:sp>
      <p:sp>
        <p:nvSpPr>
          <p:cNvPr id="10" name="TextBox 9"/>
          <p:cNvSpPr txBox="1"/>
          <p:nvPr/>
        </p:nvSpPr>
        <p:spPr>
          <a:xfrm>
            <a:off x="7018337" y="3327611"/>
            <a:ext cx="1905001" cy="782719"/>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latin typeface="Arial" charset="0"/>
                <a:ea typeface="ＭＳ Ｐゴシック" pitchFamily="36" charset="-128"/>
              </a:rPr>
              <a:t>Click on </a:t>
            </a:r>
            <a:r>
              <a:rPr lang="en-US" sz="1400" b="1" dirty="0">
                <a:solidFill>
                  <a:schemeClr val="tx2"/>
                </a:solidFill>
                <a:latin typeface="Arial" charset="0"/>
                <a:ea typeface="ＭＳ Ｐゴシック" pitchFamily="36" charset="-128"/>
              </a:rPr>
              <a:t>Edit User Role/Permissions </a:t>
            </a:r>
            <a:r>
              <a:rPr lang="en-US" sz="1400" dirty="0">
                <a:solidFill>
                  <a:schemeClr val="tx2"/>
                </a:solidFill>
                <a:latin typeface="Arial" charset="0"/>
                <a:ea typeface="ＭＳ Ｐゴシック" pitchFamily="36" charset="-128"/>
              </a:rPr>
              <a:t>to assign user role(s).</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p:cNvPicPr>
            <a:picLocks noChangeAspect="1" noChangeArrowheads="1"/>
          </p:cNvPicPr>
          <p:nvPr/>
        </p:nvPicPr>
        <p:blipFill>
          <a:blip r:embed="rId3" cstate="print"/>
          <a:srcRect l="14998" t="11533" r="15823" b="14064"/>
          <a:stretch>
            <a:fillRect/>
          </a:stretch>
        </p:blipFill>
        <p:spPr bwMode="auto">
          <a:xfrm>
            <a:off x="255588" y="1143000"/>
            <a:ext cx="6221412" cy="4700587"/>
          </a:xfrm>
          <a:prstGeom prst="rect">
            <a:avLst/>
          </a:prstGeom>
          <a:noFill/>
          <a:ln w="28575">
            <a:solidFill>
              <a:schemeClr val="tx1"/>
            </a:solidFill>
            <a:miter lim="800000"/>
            <a:headEnd/>
            <a:tailEnd/>
          </a:ln>
        </p:spPr>
      </p:pic>
      <p:sp>
        <p:nvSpPr>
          <p:cNvPr id="21518" name="Slide Number Placeholder 16"/>
          <p:cNvSpPr>
            <a:spLocks noGrp="1"/>
          </p:cNvSpPr>
          <p:nvPr>
            <p:ph type="sldNum" sz="quarter" idx="12"/>
          </p:nvPr>
        </p:nvSpPr>
        <p:spPr bwMode="auto">
          <a:ln>
            <a:miter lim="800000"/>
            <a:headEnd/>
            <a:tailEnd/>
          </a:ln>
        </p:spPr>
        <p:txBody>
          <a:bodyPr/>
          <a:lstStyle/>
          <a:p>
            <a:pPr>
              <a:defRPr/>
            </a:pPr>
            <a:fld id="{27FD1EF8-AEB0-447D-92DE-0857AE679BF2}" type="slidenum">
              <a:rPr lang="en-US" b="1" smtClean="0">
                <a:solidFill>
                  <a:srgbClr val="0070C0"/>
                </a:solidFill>
                <a:latin typeface="Calibri" pitchFamily="34" charset="0"/>
                <a:ea typeface="ＭＳ Ｐゴシック" pitchFamily="34" charset="-128"/>
              </a:rPr>
              <a:pPr>
                <a:defRPr/>
              </a:pPr>
              <a:t>23</a:t>
            </a:fld>
            <a:endParaRPr lang="en-US" b="1" dirty="0" smtClean="0">
              <a:solidFill>
                <a:srgbClr val="0070C0"/>
              </a:solidFill>
              <a:latin typeface="Calibri" pitchFamily="34" charset="0"/>
              <a:ea typeface="ＭＳ Ｐゴシック" pitchFamily="34" charset="-128"/>
            </a:endParaRPr>
          </a:p>
        </p:txBody>
      </p:sp>
      <p:sp>
        <p:nvSpPr>
          <p:cNvPr id="21507" name="Title 1"/>
          <p:cNvSpPr>
            <a:spLocks noGrp="1"/>
          </p:cNvSpPr>
          <p:nvPr>
            <p:ph type="title"/>
          </p:nvPr>
        </p:nvSpPr>
        <p:spPr>
          <a:xfrm>
            <a:off x="417672" y="0"/>
            <a:ext cx="8229600" cy="1143000"/>
          </a:xfrm>
        </p:spPr>
        <p:txBody>
          <a:bodyPr/>
          <a:lstStyle/>
          <a:p>
            <a:pPr eaLnBrk="1" hangingPunct="1"/>
            <a:r>
              <a:rPr lang="en-US" dirty="0" smtClean="0">
                <a:solidFill>
                  <a:srgbClr val="0070C0"/>
                </a:solidFill>
                <a:ea typeface="ＭＳ Ｐゴシック" pitchFamily="34" charset="-128"/>
              </a:rPr>
              <a:t>Assign User Role(s)</a:t>
            </a:r>
          </a:p>
        </p:txBody>
      </p:sp>
      <p:sp>
        <p:nvSpPr>
          <p:cNvPr id="21508" name="Slide Number Placeholder 4"/>
          <p:cNvSpPr txBox="1">
            <a:spLocks noGrp="1"/>
          </p:cNvSpPr>
          <p:nvPr/>
        </p:nvSpPr>
        <p:spPr bwMode="auto">
          <a:xfrm>
            <a:off x="4362450" y="1027113"/>
            <a:ext cx="457200" cy="441325"/>
          </a:xfrm>
          <a:prstGeom prst="rect">
            <a:avLst/>
          </a:prstGeom>
          <a:noFill/>
          <a:ln w="9525">
            <a:noFill/>
            <a:miter lim="800000"/>
            <a:headEnd/>
            <a:tailEnd/>
          </a:ln>
        </p:spPr>
        <p:txBody>
          <a:bodyPr lIns="45720" rIns="45720" anchor="ctr"/>
          <a:lstStyle/>
          <a:p>
            <a:pPr algn="ctr"/>
            <a:endParaRPr lang="en-US" sz="1600">
              <a:solidFill>
                <a:srgbClr val="822F34"/>
              </a:solidFill>
              <a:latin typeface="Calibri" pitchFamily="34" charset="0"/>
            </a:endParaRPr>
          </a:p>
        </p:txBody>
      </p:sp>
      <p:sp>
        <p:nvSpPr>
          <p:cNvPr id="21509"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400">
                <a:solidFill>
                  <a:srgbClr val="FFFFFF"/>
                </a:solidFill>
                <a:latin typeface="Calibri" pitchFamily="34" charset="0"/>
              </a:rPr>
              <a:t>eGrants Coaching Unit</a:t>
            </a:r>
          </a:p>
        </p:txBody>
      </p:sp>
      <p:sp>
        <p:nvSpPr>
          <p:cNvPr id="21510" name="Line 27"/>
          <p:cNvSpPr>
            <a:spLocks noChangeShapeType="1"/>
          </p:cNvSpPr>
          <p:nvPr/>
        </p:nvSpPr>
        <p:spPr bwMode="auto">
          <a:xfrm flipH="1">
            <a:off x="5772150" y="3733800"/>
            <a:ext cx="1409700" cy="1143000"/>
          </a:xfrm>
          <a:prstGeom prst="line">
            <a:avLst/>
          </a:prstGeom>
          <a:noFill/>
          <a:ln w="57150">
            <a:solidFill>
              <a:srgbClr val="0070C0"/>
            </a:solidFill>
            <a:round/>
            <a:headEnd/>
            <a:tailEnd type="stealth" w="med" len="med"/>
          </a:ln>
        </p:spPr>
        <p:txBody>
          <a:bodyPr/>
          <a:lstStyle/>
          <a:p>
            <a:endParaRPr lang="en-US"/>
          </a:p>
        </p:txBody>
      </p:sp>
      <p:sp>
        <p:nvSpPr>
          <p:cNvPr id="10" name="TextBox 9"/>
          <p:cNvSpPr txBox="1"/>
          <p:nvPr/>
        </p:nvSpPr>
        <p:spPr>
          <a:xfrm>
            <a:off x="7010400" y="3429000"/>
            <a:ext cx="1905001" cy="1008088"/>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latin typeface="Arial" charset="0"/>
                <a:ea typeface="ＭＳ Ｐゴシック" pitchFamily="36" charset="-128"/>
              </a:rPr>
              <a:t>Highlight the appropriate user role(s) and click </a:t>
            </a:r>
            <a:r>
              <a:rPr lang="en-US" sz="1400" b="1" dirty="0">
                <a:solidFill>
                  <a:schemeClr val="tx2"/>
                </a:solidFill>
                <a:latin typeface="Arial" charset="0"/>
                <a:ea typeface="ＭＳ Ｐゴシック" pitchFamily="36" charset="-128"/>
              </a:rPr>
              <a:t>submit</a:t>
            </a:r>
            <a:r>
              <a:rPr lang="en-US" sz="1400" dirty="0">
                <a:solidFill>
                  <a:schemeClr val="tx2"/>
                </a:solidFill>
                <a:latin typeface="Arial" charset="0"/>
                <a:ea typeface="ＭＳ Ｐゴシック" pitchFamily="36" charset="-128"/>
              </a:rPr>
              <a:t>.  </a:t>
            </a:r>
          </a:p>
        </p:txBody>
      </p:sp>
      <p:sp>
        <p:nvSpPr>
          <p:cNvPr id="11" name="TextBox 10"/>
          <p:cNvSpPr txBox="1"/>
          <p:nvPr/>
        </p:nvSpPr>
        <p:spPr>
          <a:xfrm>
            <a:off x="7010400" y="1649849"/>
            <a:ext cx="1905001" cy="138499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rPr>
              <a:t>To add multiple roles, press and hold the “crtl” key on your keyboard and click with your mouse.</a:t>
            </a:r>
            <a:r>
              <a:rPr lang="en-US" sz="1400" dirty="0">
                <a:solidFill>
                  <a:schemeClr val="tx2"/>
                </a:solidFill>
                <a:latin typeface="Arial" charset="0"/>
                <a:ea typeface="ＭＳ Ｐゴシック" pitchFamily="36" charset="-128"/>
              </a:rPr>
              <a:t>  </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3"/>
          <p:cNvPicPr>
            <a:picLocks noChangeAspect="1" noChangeArrowheads="1"/>
          </p:cNvPicPr>
          <p:nvPr/>
        </p:nvPicPr>
        <p:blipFill>
          <a:blip r:embed="rId3" cstate="print"/>
          <a:srcRect l="14998" t="11533" r="15823" b="25166"/>
          <a:stretch>
            <a:fillRect/>
          </a:stretch>
        </p:blipFill>
        <p:spPr bwMode="auto">
          <a:xfrm>
            <a:off x="255588" y="1143000"/>
            <a:ext cx="6223000" cy="4649787"/>
          </a:xfrm>
          <a:prstGeom prst="rect">
            <a:avLst/>
          </a:prstGeom>
          <a:noFill/>
          <a:ln w="28575">
            <a:solidFill>
              <a:schemeClr val="tx1"/>
            </a:solidFill>
            <a:miter lim="800000"/>
            <a:headEnd/>
            <a:tailEnd/>
          </a:ln>
        </p:spPr>
      </p:pic>
      <p:sp>
        <p:nvSpPr>
          <p:cNvPr id="22538" name="Slide Number Placeholder 13"/>
          <p:cNvSpPr>
            <a:spLocks noGrp="1"/>
          </p:cNvSpPr>
          <p:nvPr>
            <p:ph type="sldNum" sz="quarter" idx="12"/>
          </p:nvPr>
        </p:nvSpPr>
        <p:spPr bwMode="auto">
          <a:ln>
            <a:miter lim="800000"/>
            <a:headEnd/>
            <a:tailEnd/>
          </a:ln>
        </p:spPr>
        <p:txBody>
          <a:bodyPr/>
          <a:lstStyle/>
          <a:p>
            <a:pPr>
              <a:defRPr/>
            </a:pPr>
            <a:fld id="{061491FF-A4C8-4D2D-8F44-B55F0165F2B8}" type="slidenum">
              <a:rPr lang="en-US" b="1" smtClean="0">
                <a:solidFill>
                  <a:srgbClr val="0070C0"/>
                </a:solidFill>
                <a:latin typeface="Calibri" pitchFamily="34" charset="0"/>
                <a:ea typeface="ＭＳ Ｐゴシック" pitchFamily="34" charset="-128"/>
              </a:rPr>
              <a:pPr>
                <a:defRPr/>
              </a:pPr>
              <a:t>24</a:t>
            </a:fld>
            <a:endParaRPr lang="en-US" b="1" dirty="0" smtClean="0">
              <a:solidFill>
                <a:srgbClr val="0070C0"/>
              </a:solidFill>
              <a:latin typeface="Calibri" pitchFamily="34" charset="0"/>
              <a:ea typeface="ＭＳ Ｐゴシック" pitchFamily="34" charset="-128"/>
            </a:endParaRPr>
          </a:p>
        </p:txBody>
      </p:sp>
      <p:sp>
        <p:nvSpPr>
          <p:cNvPr id="22531" name="Title 1"/>
          <p:cNvSpPr>
            <a:spLocks noGrp="1"/>
          </p:cNvSpPr>
          <p:nvPr>
            <p:ph type="title"/>
          </p:nvPr>
        </p:nvSpPr>
        <p:spPr>
          <a:xfrm>
            <a:off x="417672" y="0"/>
            <a:ext cx="8229600" cy="1143000"/>
          </a:xfrm>
        </p:spPr>
        <p:txBody>
          <a:bodyPr/>
          <a:lstStyle/>
          <a:p>
            <a:pPr eaLnBrk="1" hangingPunct="1"/>
            <a:r>
              <a:rPr lang="en-US" dirty="0" smtClean="0">
                <a:solidFill>
                  <a:srgbClr val="0070C0"/>
                </a:solidFill>
                <a:ea typeface="ＭＳ Ｐゴシック" pitchFamily="34" charset="-128"/>
              </a:rPr>
              <a:t>Confirmation Page</a:t>
            </a:r>
          </a:p>
        </p:txBody>
      </p:sp>
      <p:sp>
        <p:nvSpPr>
          <p:cNvPr id="22532" name="Slide Number Placeholder 4"/>
          <p:cNvSpPr txBox="1">
            <a:spLocks noGrp="1"/>
          </p:cNvSpPr>
          <p:nvPr/>
        </p:nvSpPr>
        <p:spPr bwMode="auto">
          <a:xfrm>
            <a:off x="4362450" y="1027113"/>
            <a:ext cx="457200" cy="441325"/>
          </a:xfrm>
          <a:prstGeom prst="rect">
            <a:avLst/>
          </a:prstGeom>
          <a:noFill/>
          <a:ln w="9525">
            <a:noFill/>
            <a:miter lim="800000"/>
            <a:headEnd/>
            <a:tailEnd/>
          </a:ln>
        </p:spPr>
        <p:txBody>
          <a:bodyPr lIns="45720" rIns="45720" anchor="ctr"/>
          <a:lstStyle/>
          <a:p>
            <a:pPr algn="ctr"/>
            <a:endParaRPr lang="en-US" sz="1600">
              <a:solidFill>
                <a:srgbClr val="822F34"/>
              </a:solidFill>
              <a:latin typeface="Calibri" pitchFamily="34" charset="0"/>
            </a:endParaRPr>
          </a:p>
        </p:txBody>
      </p:sp>
      <p:sp>
        <p:nvSpPr>
          <p:cNvPr id="22533"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400">
                <a:solidFill>
                  <a:srgbClr val="FFFFFF"/>
                </a:solidFill>
                <a:latin typeface="Calibri" pitchFamily="34" charset="0"/>
              </a:rPr>
              <a:t>eGrants Coaching Unit</a:t>
            </a:r>
          </a:p>
        </p:txBody>
      </p:sp>
      <p:sp>
        <p:nvSpPr>
          <p:cNvPr id="22534" name="Line 27"/>
          <p:cNvSpPr>
            <a:spLocks noChangeShapeType="1"/>
          </p:cNvSpPr>
          <p:nvPr/>
        </p:nvSpPr>
        <p:spPr bwMode="auto">
          <a:xfrm flipH="1">
            <a:off x="4953000" y="3733800"/>
            <a:ext cx="2154238" cy="46038"/>
          </a:xfrm>
          <a:prstGeom prst="line">
            <a:avLst/>
          </a:prstGeom>
          <a:noFill/>
          <a:ln w="57150">
            <a:solidFill>
              <a:srgbClr val="0070C0"/>
            </a:solidFill>
            <a:round/>
            <a:headEnd/>
            <a:tailEnd type="stealth" w="med" len="med"/>
          </a:ln>
        </p:spPr>
        <p:txBody>
          <a:bodyPr/>
          <a:lstStyle/>
          <a:p>
            <a:endParaRPr lang="en-US"/>
          </a:p>
        </p:txBody>
      </p:sp>
      <p:sp>
        <p:nvSpPr>
          <p:cNvPr id="10" name="TextBox 9"/>
          <p:cNvSpPr txBox="1"/>
          <p:nvPr/>
        </p:nvSpPr>
        <p:spPr>
          <a:xfrm>
            <a:off x="7018337" y="3582809"/>
            <a:ext cx="1905001" cy="394058"/>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latin typeface="Arial" charset="0"/>
                <a:ea typeface="ＭＳ Ｐゴシック" pitchFamily="36" charset="-128"/>
              </a:rPr>
              <a:t>User Role assigned.</a:t>
            </a:r>
          </a:p>
        </p:txBody>
      </p:sp>
      <p:sp>
        <p:nvSpPr>
          <p:cNvPr id="9" name="Right Arrow 8"/>
          <p:cNvSpPr/>
          <p:nvPr/>
        </p:nvSpPr>
        <p:spPr>
          <a:xfrm>
            <a:off x="2743200" y="1303338"/>
            <a:ext cx="749300" cy="330200"/>
          </a:xfrm>
          <a:prstGeom prst="rightArrow">
            <a:avLst/>
          </a:prstGeom>
          <a:solidFill>
            <a:schemeClr val="bg1"/>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3"/>
          <p:cNvPicPr>
            <a:picLocks noChangeAspect="1" noChangeArrowheads="1"/>
          </p:cNvPicPr>
          <p:nvPr/>
        </p:nvPicPr>
        <p:blipFill>
          <a:blip r:embed="rId3" cstate="print"/>
          <a:srcRect l="17622" t="8438" r="18523" b="12471"/>
          <a:stretch>
            <a:fillRect/>
          </a:stretch>
        </p:blipFill>
        <p:spPr bwMode="auto">
          <a:xfrm>
            <a:off x="304800" y="1143000"/>
            <a:ext cx="6218237" cy="4651375"/>
          </a:xfrm>
          <a:prstGeom prst="rect">
            <a:avLst/>
          </a:prstGeom>
          <a:noFill/>
          <a:ln w="28575">
            <a:solidFill>
              <a:schemeClr val="tx1"/>
            </a:solidFill>
            <a:miter lim="800000"/>
            <a:headEnd/>
            <a:tailEnd/>
          </a:ln>
        </p:spPr>
      </p:pic>
      <p:sp>
        <p:nvSpPr>
          <p:cNvPr id="23562" name="Slide Number Placeholder 13"/>
          <p:cNvSpPr>
            <a:spLocks noGrp="1"/>
          </p:cNvSpPr>
          <p:nvPr>
            <p:ph type="sldNum" sz="quarter" idx="12"/>
          </p:nvPr>
        </p:nvSpPr>
        <p:spPr bwMode="auto">
          <a:ln>
            <a:miter lim="800000"/>
            <a:headEnd/>
            <a:tailEnd/>
          </a:ln>
        </p:spPr>
        <p:txBody>
          <a:bodyPr/>
          <a:lstStyle/>
          <a:p>
            <a:pPr>
              <a:defRPr/>
            </a:pPr>
            <a:fld id="{2594EF96-41A8-4205-A701-F319B0AEB629}" type="slidenum">
              <a:rPr lang="en-US" b="1" smtClean="0">
                <a:solidFill>
                  <a:srgbClr val="0070C0"/>
                </a:solidFill>
                <a:latin typeface="Calibri" pitchFamily="34" charset="0"/>
                <a:ea typeface="ＭＳ Ｐゴシック" pitchFamily="34" charset="-128"/>
              </a:rPr>
              <a:pPr>
                <a:defRPr/>
              </a:pPr>
              <a:t>25</a:t>
            </a:fld>
            <a:endParaRPr lang="en-US" b="1" dirty="0" smtClean="0">
              <a:solidFill>
                <a:srgbClr val="0070C0"/>
              </a:solidFill>
              <a:latin typeface="Calibri" pitchFamily="34" charset="0"/>
              <a:ea typeface="ＭＳ Ｐゴシック" pitchFamily="34" charset="-128"/>
            </a:endParaRPr>
          </a:p>
        </p:txBody>
      </p:sp>
      <p:sp>
        <p:nvSpPr>
          <p:cNvPr id="23555" name="Title 1"/>
          <p:cNvSpPr>
            <a:spLocks noGrp="1"/>
          </p:cNvSpPr>
          <p:nvPr>
            <p:ph type="title"/>
          </p:nvPr>
        </p:nvSpPr>
        <p:spPr>
          <a:xfrm>
            <a:off x="457200" y="0"/>
            <a:ext cx="8229600" cy="1143000"/>
          </a:xfrm>
        </p:spPr>
        <p:txBody>
          <a:bodyPr/>
          <a:lstStyle/>
          <a:p>
            <a:pPr eaLnBrk="1" hangingPunct="1"/>
            <a:r>
              <a:rPr lang="en-US" dirty="0" smtClean="0">
                <a:solidFill>
                  <a:srgbClr val="0070C0"/>
                </a:solidFill>
                <a:ea typeface="ＭＳ Ｐゴシック" pitchFamily="34" charset="-128"/>
              </a:rPr>
              <a:t>Back to Home Page</a:t>
            </a:r>
          </a:p>
        </p:txBody>
      </p:sp>
      <p:sp>
        <p:nvSpPr>
          <p:cNvPr id="23556" name="Slide Number Placeholder 4"/>
          <p:cNvSpPr txBox="1">
            <a:spLocks noGrp="1"/>
          </p:cNvSpPr>
          <p:nvPr/>
        </p:nvSpPr>
        <p:spPr bwMode="auto">
          <a:xfrm>
            <a:off x="4362450" y="1027113"/>
            <a:ext cx="457200" cy="441325"/>
          </a:xfrm>
          <a:prstGeom prst="rect">
            <a:avLst/>
          </a:prstGeom>
          <a:noFill/>
          <a:ln w="9525">
            <a:noFill/>
            <a:miter lim="800000"/>
            <a:headEnd/>
            <a:tailEnd/>
          </a:ln>
        </p:spPr>
        <p:txBody>
          <a:bodyPr lIns="45720" rIns="45720" anchor="ctr"/>
          <a:lstStyle/>
          <a:p>
            <a:pPr algn="ctr"/>
            <a:endParaRPr lang="en-US" sz="1600">
              <a:solidFill>
                <a:srgbClr val="822F34"/>
              </a:solidFill>
              <a:latin typeface="Calibri" pitchFamily="34" charset="0"/>
            </a:endParaRPr>
          </a:p>
        </p:txBody>
      </p:sp>
      <p:sp>
        <p:nvSpPr>
          <p:cNvPr id="23557"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400">
                <a:solidFill>
                  <a:srgbClr val="FFFFFF"/>
                </a:solidFill>
                <a:latin typeface="Calibri" pitchFamily="34" charset="0"/>
              </a:rPr>
              <a:t>eGrants Coaching Unit</a:t>
            </a:r>
          </a:p>
        </p:txBody>
      </p:sp>
      <p:sp>
        <p:nvSpPr>
          <p:cNvPr id="23558" name="Line 27"/>
          <p:cNvSpPr>
            <a:spLocks noChangeShapeType="1"/>
          </p:cNvSpPr>
          <p:nvPr/>
        </p:nvSpPr>
        <p:spPr bwMode="auto">
          <a:xfrm flipH="1">
            <a:off x="5475287" y="4313238"/>
            <a:ext cx="2095500" cy="0"/>
          </a:xfrm>
          <a:prstGeom prst="line">
            <a:avLst/>
          </a:prstGeom>
          <a:noFill/>
          <a:ln w="57150">
            <a:solidFill>
              <a:srgbClr val="0070C0"/>
            </a:solidFill>
            <a:round/>
            <a:headEnd/>
            <a:tailEnd type="stealth" w="med" len="med"/>
          </a:ln>
        </p:spPr>
        <p:txBody>
          <a:bodyPr/>
          <a:lstStyle/>
          <a:p>
            <a:endParaRPr lang="en-US"/>
          </a:p>
        </p:txBody>
      </p:sp>
      <p:sp>
        <p:nvSpPr>
          <p:cNvPr id="10" name="TextBox 9"/>
          <p:cNvSpPr txBox="1"/>
          <p:nvPr/>
        </p:nvSpPr>
        <p:spPr>
          <a:xfrm>
            <a:off x="7108031" y="4166816"/>
            <a:ext cx="1905001" cy="292844"/>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latin typeface="Arial" charset="0"/>
                <a:ea typeface="ＭＳ Ｐゴシック" pitchFamily="36" charset="-128"/>
              </a:rPr>
              <a:t>Click </a:t>
            </a:r>
            <a:r>
              <a:rPr lang="en-US" sz="1400" b="1" dirty="0">
                <a:solidFill>
                  <a:schemeClr val="tx2"/>
                </a:solidFill>
                <a:latin typeface="Arial" charset="0"/>
                <a:ea typeface="ＭＳ Ｐゴシック" pitchFamily="36" charset="-128"/>
              </a:rPr>
              <a:t>Portal Home</a:t>
            </a:r>
            <a:r>
              <a:rPr lang="en-US" sz="1400" dirty="0">
                <a:solidFill>
                  <a:schemeClr val="tx2"/>
                </a:solidFill>
                <a:latin typeface="Arial" charset="0"/>
                <a:ea typeface="ＭＳ Ｐゴシック" pitchFamily="36" charset="-128"/>
              </a:rPr>
              <a:t>.</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3"/>
          <p:cNvPicPr>
            <a:picLocks noGrp="1" noChangeAspect="1" noChangeArrowheads="1"/>
          </p:cNvPicPr>
          <p:nvPr>
            <p:ph idx="1"/>
          </p:nvPr>
        </p:nvPicPr>
        <p:blipFill>
          <a:blip r:embed="rId3" cstate="print"/>
          <a:srcRect l="17001" t="9941" r="18713" b="12185"/>
          <a:stretch>
            <a:fillRect/>
          </a:stretch>
        </p:blipFill>
        <p:spPr>
          <a:xfrm>
            <a:off x="304800" y="1143000"/>
            <a:ext cx="6324600" cy="4724400"/>
          </a:xfrm>
          <a:ln w="28575">
            <a:solidFill>
              <a:schemeClr val="tx2">
                <a:lumMod val="50000"/>
              </a:schemeClr>
            </a:solidFill>
          </a:ln>
        </p:spPr>
      </p:pic>
      <p:sp>
        <p:nvSpPr>
          <p:cNvPr id="24580" name="Slide Number Placeholder 8"/>
          <p:cNvSpPr>
            <a:spLocks noGrp="1"/>
          </p:cNvSpPr>
          <p:nvPr>
            <p:ph type="sldNum" sz="quarter" idx="12"/>
          </p:nvPr>
        </p:nvSpPr>
        <p:spPr bwMode="auto">
          <a:ln>
            <a:miter lim="800000"/>
            <a:headEnd/>
            <a:tailEnd/>
          </a:ln>
        </p:spPr>
        <p:txBody>
          <a:bodyPr/>
          <a:lstStyle/>
          <a:p>
            <a:pPr>
              <a:defRPr/>
            </a:pPr>
            <a:fld id="{97E26976-6234-4D99-9420-11CC963B3FD2}" type="slidenum">
              <a:rPr lang="en-US" b="1" smtClean="0">
                <a:solidFill>
                  <a:srgbClr val="0070C0"/>
                </a:solidFill>
                <a:latin typeface="Calibri" pitchFamily="34" charset="0"/>
                <a:ea typeface="ＭＳ Ｐゴシック" pitchFamily="34" charset="-128"/>
              </a:rPr>
              <a:pPr>
                <a:defRPr/>
              </a:pPr>
              <a:t>26</a:t>
            </a:fld>
            <a:endParaRPr lang="en-US" b="1" dirty="0" smtClean="0">
              <a:solidFill>
                <a:srgbClr val="0070C0"/>
              </a:solidFill>
              <a:latin typeface="Calibri" pitchFamily="34" charset="0"/>
              <a:ea typeface="ＭＳ Ｐゴシック" pitchFamily="34" charset="-128"/>
            </a:endParaRPr>
          </a:p>
        </p:txBody>
      </p:sp>
      <p:sp>
        <p:nvSpPr>
          <p:cNvPr id="24578" name="Rectangle 2"/>
          <p:cNvSpPr>
            <a:spLocks noGrp="1"/>
          </p:cNvSpPr>
          <p:nvPr>
            <p:ph type="title"/>
          </p:nvPr>
        </p:nvSpPr>
        <p:spPr>
          <a:xfrm>
            <a:off x="457200" y="0"/>
            <a:ext cx="8229600" cy="1143000"/>
          </a:xfrm>
        </p:spPr>
        <p:txBody>
          <a:bodyPr/>
          <a:lstStyle/>
          <a:p>
            <a:r>
              <a:rPr lang="en-US" dirty="0" smtClean="0">
                <a:solidFill>
                  <a:srgbClr val="0070C0"/>
                </a:solidFill>
                <a:ea typeface="ＭＳ Ｐゴシック" pitchFamily="34" charset="-128"/>
              </a:rPr>
              <a:t>S&amp;N Workbasket Page</a:t>
            </a:r>
          </a:p>
        </p:txBody>
      </p:sp>
      <p:sp>
        <p:nvSpPr>
          <p:cNvPr id="24581"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400">
                <a:solidFill>
                  <a:srgbClr val="FFFFFF"/>
                </a:solidFill>
                <a:latin typeface="Calibri" pitchFamily="34" charset="0"/>
              </a:rPr>
              <a:t>eGrants Coaching Unit</a:t>
            </a:r>
          </a:p>
        </p:txBody>
      </p:sp>
      <p:sp>
        <p:nvSpPr>
          <p:cNvPr id="7" name="TextBox 6"/>
          <p:cNvSpPr txBox="1"/>
          <p:nvPr/>
        </p:nvSpPr>
        <p:spPr>
          <a:xfrm>
            <a:off x="7170738" y="3481000"/>
            <a:ext cx="1905001" cy="276999"/>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200" dirty="0">
                <a:solidFill>
                  <a:schemeClr val="tx2"/>
                </a:solidFill>
                <a:latin typeface="Arial" charset="0"/>
                <a:ea typeface="ＭＳ Ｐゴシック" pitchFamily="36" charset="-128"/>
              </a:rPr>
              <a:t>Click on Manage Users.</a:t>
            </a:r>
          </a:p>
        </p:txBody>
      </p:sp>
      <p:sp>
        <p:nvSpPr>
          <p:cNvPr id="24585" name="Line 27"/>
          <p:cNvSpPr>
            <a:spLocks noChangeShapeType="1"/>
          </p:cNvSpPr>
          <p:nvPr/>
        </p:nvSpPr>
        <p:spPr bwMode="auto">
          <a:xfrm flipH="1">
            <a:off x="1524000" y="3619500"/>
            <a:ext cx="5646738" cy="533400"/>
          </a:xfrm>
          <a:prstGeom prst="line">
            <a:avLst/>
          </a:prstGeom>
          <a:noFill/>
          <a:ln w="57150">
            <a:solidFill>
              <a:schemeClr val="tx2"/>
            </a:solidFill>
            <a:round/>
            <a:headEnd/>
            <a:tailEnd type="stealth" w="med" len="med"/>
          </a:ln>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p:cNvPicPr>
            <a:picLocks noGrp="1" noChangeAspect="1" noChangeArrowheads="1"/>
          </p:cNvPicPr>
          <p:nvPr>
            <p:ph idx="1"/>
          </p:nvPr>
        </p:nvPicPr>
        <p:blipFill>
          <a:blip r:embed="rId3" cstate="print"/>
          <a:srcRect l="17001" t="9941" r="18713" b="10528"/>
          <a:stretch>
            <a:fillRect/>
          </a:stretch>
        </p:blipFill>
        <p:spPr>
          <a:xfrm>
            <a:off x="228600" y="1143000"/>
            <a:ext cx="6251575" cy="4724400"/>
          </a:xfrm>
          <a:ln w="28575">
            <a:solidFill>
              <a:schemeClr val="tx2">
                <a:lumMod val="50000"/>
              </a:schemeClr>
            </a:solidFill>
          </a:ln>
        </p:spPr>
      </p:pic>
      <p:sp>
        <p:nvSpPr>
          <p:cNvPr id="25613" name="Slide Number Placeholder 13"/>
          <p:cNvSpPr>
            <a:spLocks noGrp="1"/>
          </p:cNvSpPr>
          <p:nvPr>
            <p:ph type="sldNum" sz="quarter" idx="12"/>
          </p:nvPr>
        </p:nvSpPr>
        <p:spPr bwMode="auto">
          <a:ln>
            <a:miter lim="800000"/>
            <a:headEnd/>
            <a:tailEnd/>
          </a:ln>
        </p:spPr>
        <p:txBody>
          <a:bodyPr/>
          <a:lstStyle/>
          <a:p>
            <a:pPr>
              <a:defRPr/>
            </a:pPr>
            <a:fld id="{03F59569-028A-4088-A918-E1772402872E}" type="slidenum">
              <a:rPr lang="en-US" b="1" smtClean="0">
                <a:solidFill>
                  <a:srgbClr val="0070C0"/>
                </a:solidFill>
                <a:latin typeface="Calibri" pitchFamily="34" charset="0"/>
                <a:ea typeface="ＭＳ Ｐゴシック" pitchFamily="34" charset="-128"/>
              </a:rPr>
              <a:pPr>
                <a:defRPr/>
              </a:pPr>
              <a:t>27</a:t>
            </a:fld>
            <a:endParaRPr lang="en-US" b="1" dirty="0" smtClean="0">
              <a:solidFill>
                <a:srgbClr val="0070C0"/>
              </a:solidFill>
              <a:latin typeface="Calibri" pitchFamily="34" charset="0"/>
              <a:ea typeface="ＭＳ Ｐゴシック" pitchFamily="34" charset="-128"/>
            </a:endParaRPr>
          </a:p>
        </p:txBody>
      </p:sp>
      <p:sp>
        <p:nvSpPr>
          <p:cNvPr id="25602" name="Rectangle 2"/>
          <p:cNvSpPr>
            <a:spLocks noGrp="1"/>
          </p:cNvSpPr>
          <p:nvPr>
            <p:ph type="title"/>
          </p:nvPr>
        </p:nvSpPr>
        <p:spPr>
          <a:xfrm>
            <a:off x="457200" y="0"/>
            <a:ext cx="8229600" cy="1143000"/>
          </a:xfrm>
        </p:spPr>
        <p:txBody>
          <a:bodyPr/>
          <a:lstStyle/>
          <a:p>
            <a:r>
              <a:rPr lang="en-US" dirty="0" smtClean="0">
                <a:solidFill>
                  <a:srgbClr val="0070C0"/>
                </a:solidFill>
                <a:ea typeface="ＭＳ Ｐゴシック" pitchFamily="34" charset="-128"/>
              </a:rPr>
              <a:t>Manage Users Page</a:t>
            </a:r>
          </a:p>
        </p:txBody>
      </p:sp>
      <p:sp>
        <p:nvSpPr>
          <p:cNvPr id="4" name="TextBox 3"/>
          <p:cNvSpPr txBox="1"/>
          <p:nvPr/>
        </p:nvSpPr>
        <p:spPr>
          <a:xfrm>
            <a:off x="6881811" y="3810000"/>
            <a:ext cx="1905001" cy="518214"/>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200" dirty="0">
                <a:solidFill>
                  <a:schemeClr val="tx2"/>
                </a:solidFill>
                <a:latin typeface="Arial" charset="0"/>
                <a:ea typeface="ＭＳ Ｐゴシック" pitchFamily="36" charset="-128"/>
              </a:rPr>
              <a:t>Click on the user’s name to assign access.</a:t>
            </a:r>
          </a:p>
        </p:txBody>
      </p:sp>
      <p:sp>
        <p:nvSpPr>
          <p:cNvPr id="6" name="TextBox 5"/>
          <p:cNvSpPr txBox="1"/>
          <p:nvPr/>
        </p:nvSpPr>
        <p:spPr>
          <a:xfrm>
            <a:off x="7034213" y="3067734"/>
            <a:ext cx="1889123" cy="646331"/>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200" dirty="0">
                <a:solidFill>
                  <a:schemeClr val="tx2"/>
                </a:solidFill>
                <a:latin typeface="Arial" charset="0"/>
                <a:ea typeface="ＭＳ Ｐゴシック" pitchFamily="36" charset="-128"/>
              </a:rPr>
              <a:t>Click on the orange links to sort in ascending or descending order.</a:t>
            </a:r>
          </a:p>
        </p:txBody>
      </p:sp>
      <p:sp>
        <p:nvSpPr>
          <p:cNvPr id="25610" name="Line 27"/>
          <p:cNvSpPr>
            <a:spLocks noChangeShapeType="1"/>
          </p:cNvSpPr>
          <p:nvPr/>
        </p:nvSpPr>
        <p:spPr bwMode="auto">
          <a:xfrm flipH="1">
            <a:off x="2590799" y="3180665"/>
            <a:ext cx="4443413" cy="629335"/>
          </a:xfrm>
          <a:prstGeom prst="line">
            <a:avLst/>
          </a:prstGeom>
          <a:noFill/>
          <a:ln w="57150">
            <a:solidFill>
              <a:schemeClr val="tx2"/>
            </a:solidFill>
            <a:round/>
            <a:headEnd/>
            <a:tailEnd type="stealth" w="med" len="med"/>
          </a:ln>
        </p:spPr>
        <p:txBody>
          <a:bodyPr/>
          <a:lstStyle/>
          <a:p>
            <a:endParaRPr lang="en-US"/>
          </a:p>
        </p:txBody>
      </p:sp>
      <p:sp>
        <p:nvSpPr>
          <p:cNvPr id="25611" name="Line 27"/>
          <p:cNvSpPr>
            <a:spLocks noChangeShapeType="1"/>
          </p:cNvSpPr>
          <p:nvPr/>
        </p:nvSpPr>
        <p:spPr bwMode="auto">
          <a:xfrm flipH="1">
            <a:off x="4038599" y="3180665"/>
            <a:ext cx="2979735" cy="533400"/>
          </a:xfrm>
          <a:prstGeom prst="line">
            <a:avLst/>
          </a:prstGeom>
          <a:noFill/>
          <a:ln w="57150">
            <a:solidFill>
              <a:schemeClr val="tx2"/>
            </a:solidFill>
            <a:round/>
            <a:headEnd/>
            <a:tailEnd type="stealth" w="med" len="med"/>
          </a:ln>
        </p:spPr>
        <p:txBody>
          <a:bodyPr/>
          <a:lstStyle/>
          <a:p>
            <a:endParaRPr lang="en-US"/>
          </a:p>
        </p:txBody>
      </p:sp>
      <p:sp>
        <p:nvSpPr>
          <p:cNvPr id="25612" name="Line 27"/>
          <p:cNvSpPr>
            <a:spLocks noChangeShapeType="1"/>
          </p:cNvSpPr>
          <p:nvPr/>
        </p:nvSpPr>
        <p:spPr bwMode="auto">
          <a:xfrm flipH="1" flipV="1">
            <a:off x="4038598" y="3947424"/>
            <a:ext cx="2843213" cy="0"/>
          </a:xfrm>
          <a:prstGeom prst="line">
            <a:avLst/>
          </a:prstGeom>
          <a:noFill/>
          <a:ln w="57150">
            <a:solidFill>
              <a:schemeClr val="tx2"/>
            </a:solidFill>
            <a:round/>
            <a:headEnd/>
            <a:tailEnd type="stealth" w="med" len="med"/>
          </a:ln>
        </p:spPr>
        <p:txBody>
          <a:bodyPr/>
          <a:lstStyle/>
          <a:p>
            <a:endParaRPr lang="en-US"/>
          </a:p>
        </p:txBody>
      </p:sp>
      <p:sp>
        <p:nvSpPr>
          <p:cNvPr id="25614"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400">
                <a:solidFill>
                  <a:srgbClr val="FFFFFF"/>
                </a:solidFill>
                <a:latin typeface="Calibri" pitchFamily="34" charset="0"/>
              </a:rPr>
              <a:t>eGrants Coaching Unit</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srcRect l="15000" t="10976" r="15833" b="4878"/>
          <a:stretch>
            <a:fillRect/>
          </a:stretch>
        </p:blipFill>
        <p:spPr bwMode="auto">
          <a:xfrm>
            <a:off x="228600" y="1143000"/>
            <a:ext cx="6245225" cy="4724400"/>
          </a:xfrm>
          <a:prstGeom prst="rect">
            <a:avLst/>
          </a:prstGeom>
          <a:noFill/>
          <a:ln w="28575">
            <a:solidFill>
              <a:schemeClr val="bg1">
                <a:lumMod val="25000"/>
              </a:schemeClr>
            </a:solidFill>
            <a:miter lim="800000"/>
            <a:headEnd/>
            <a:tailEnd/>
          </a:ln>
        </p:spPr>
      </p:pic>
      <p:sp>
        <p:nvSpPr>
          <p:cNvPr id="30725" name="Slide Number Placeholder 12"/>
          <p:cNvSpPr>
            <a:spLocks noGrp="1"/>
          </p:cNvSpPr>
          <p:nvPr>
            <p:ph type="sldNum" sz="quarter" idx="12"/>
          </p:nvPr>
        </p:nvSpPr>
        <p:spPr bwMode="auto">
          <a:ln>
            <a:miter lim="800000"/>
            <a:headEnd/>
            <a:tailEnd/>
          </a:ln>
        </p:spPr>
        <p:txBody>
          <a:bodyPr/>
          <a:lstStyle/>
          <a:p>
            <a:pPr>
              <a:defRPr/>
            </a:pPr>
            <a:fld id="{AF583467-316E-47A3-ADC2-60EEA73F368A}" type="slidenum">
              <a:rPr lang="en-US" b="1" smtClean="0">
                <a:solidFill>
                  <a:srgbClr val="0070C0"/>
                </a:solidFill>
                <a:latin typeface="Calibri" pitchFamily="34" charset="0"/>
                <a:ea typeface="ＭＳ Ｐゴシック" pitchFamily="34" charset="-128"/>
              </a:rPr>
              <a:pPr>
                <a:defRPr/>
              </a:pPr>
              <a:t>28</a:t>
            </a:fld>
            <a:endParaRPr lang="en-US" b="1" dirty="0" smtClean="0">
              <a:solidFill>
                <a:srgbClr val="0070C0"/>
              </a:solidFill>
              <a:latin typeface="Calibri" pitchFamily="34" charset="0"/>
              <a:ea typeface="ＭＳ Ｐゴシック" pitchFamily="34" charset="-128"/>
            </a:endParaRPr>
          </a:p>
        </p:txBody>
      </p:sp>
      <p:sp>
        <p:nvSpPr>
          <p:cNvPr id="30723" name="Title 1"/>
          <p:cNvSpPr>
            <a:spLocks noGrp="1"/>
          </p:cNvSpPr>
          <p:nvPr>
            <p:ph type="title"/>
          </p:nvPr>
        </p:nvSpPr>
        <p:spPr>
          <a:xfrm>
            <a:off x="457200" y="0"/>
            <a:ext cx="8229600" cy="1143000"/>
          </a:xfrm>
        </p:spPr>
        <p:txBody>
          <a:bodyPr/>
          <a:lstStyle/>
          <a:p>
            <a:r>
              <a:rPr lang="en-US" sz="3000" dirty="0" smtClean="0">
                <a:solidFill>
                  <a:srgbClr val="0070C0"/>
                </a:solidFill>
                <a:ea typeface="ＭＳ Ｐゴシック" pitchFamily="34" charset="-128"/>
              </a:rPr>
              <a:t>Add Operating Site Level for a Sub-grantee User</a:t>
            </a:r>
          </a:p>
        </p:txBody>
      </p:sp>
      <p:sp>
        <p:nvSpPr>
          <p:cNvPr id="30724"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400">
                <a:solidFill>
                  <a:srgbClr val="FFFFFF"/>
                </a:solidFill>
                <a:latin typeface="Calibri" pitchFamily="34" charset="0"/>
              </a:rPr>
              <a:t>eGrants Coaching Unit</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endParaRPr lang="en-US" sz="3600" b="1" i="1" dirty="0" smtClean="0">
              <a:solidFill>
                <a:srgbClr val="0070C0"/>
              </a:solidFill>
            </a:endParaRPr>
          </a:p>
          <a:p>
            <a:pPr algn="ctr">
              <a:buNone/>
            </a:pPr>
            <a:r>
              <a:rPr lang="en-US" sz="7200" dirty="0" smtClean="0">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solidFill>
                  <a:srgbClr val="0070C0"/>
                </a:solidFill>
                <a:ea typeface="ＭＳ Ｐゴシック" pitchFamily="34" charset="-128"/>
              </a:rPr>
              <a:t>Member Recruitment</a:t>
            </a:r>
            <a:endParaRPr lang="en-US" sz="7200" b="1" i="1" dirty="0">
              <a:solidFill>
                <a:srgbClr val="0070C0"/>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3C7164F-CD4D-47C4-B13E-854112F6DFCD}" type="slidenum">
              <a:rPr lang="en-US" b="1" smtClean="0">
                <a:solidFill>
                  <a:srgbClr val="0070C0"/>
                </a:solidFill>
              </a:rPr>
              <a:pPr>
                <a:defRPr/>
              </a:pPr>
              <a:t>29</a:t>
            </a:fld>
            <a:endParaRPr lang="en-US" b="1" dirty="0">
              <a:solidFill>
                <a:srgbClr val="0070C0"/>
              </a:solidFill>
            </a:endParaRPr>
          </a:p>
        </p:txBody>
      </p:sp>
      <p:sp>
        <p:nvSpPr>
          <p:cNvPr id="6" name="Title 5"/>
          <p:cNvSpPr>
            <a:spLocks noGrp="1"/>
          </p:cNvSpPr>
          <p:nvPr>
            <p:ph type="title"/>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p:cNvSpPr>
          <p:nvPr/>
        </p:nvSpPr>
        <p:spPr bwMode="auto">
          <a:xfrm>
            <a:off x="301625" y="228600"/>
            <a:ext cx="8534400" cy="758825"/>
          </a:xfrm>
          <a:prstGeom prst="rect">
            <a:avLst/>
          </a:prstGeom>
          <a:noFill/>
          <a:ln w="9525">
            <a:noFill/>
            <a:miter lim="800000"/>
            <a:headEnd/>
            <a:tailEnd/>
          </a:ln>
        </p:spPr>
        <p:txBody>
          <a:bodyPr anchor="b"/>
          <a:lstStyle/>
          <a:p>
            <a:pPr algn="ctr"/>
            <a:r>
              <a:rPr lang="en-US" sz="3300" b="1" i="1" u="sng" dirty="0">
                <a:solidFill>
                  <a:srgbClr val="0070C0"/>
                </a:solidFill>
                <a:latin typeface="Calibri" pitchFamily="34" charset="0"/>
              </a:rPr>
              <a:t>User Roles and Overview</a:t>
            </a:r>
          </a:p>
        </p:txBody>
      </p:sp>
      <p:sp>
        <p:nvSpPr>
          <p:cNvPr id="12291" name="Slide Number Placeholder 5"/>
          <p:cNvSpPr txBox="1">
            <a:spLocks noGrp="1"/>
          </p:cNvSpPr>
          <p:nvPr/>
        </p:nvSpPr>
        <p:spPr bwMode="auto">
          <a:xfrm>
            <a:off x="4343400" y="1036638"/>
            <a:ext cx="457200" cy="441325"/>
          </a:xfrm>
          <a:prstGeom prst="rect">
            <a:avLst/>
          </a:prstGeom>
          <a:noFill/>
          <a:ln w="9525">
            <a:noFill/>
            <a:miter lim="800000"/>
            <a:headEnd/>
            <a:tailEnd/>
          </a:ln>
        </p:spPr>
        <p:txBody>
          <a:bodyPr lIns="45720" rIns="45720" anchor="ctr"/>
          <a:lstStyle/>
          <a:p>
            <a:pPr algn="ctr"/>
            <a:fld id="{31D31D80-0F7F-4718-A877-B42B69D14BB8}" type="slidenum">
              <a:rPr lang="en-US" sz="1600">
                <a:solidFill>
                  <a:srgbClr val="0070C0"/>
                </a:solidFill>
                <a:latin typeface="Calibri" pitchFamily="34" charset="0"/>
              </a:rPr>
              <a:pPr algn="ctr"/>
              <a:t>3</a:t>
            </a:fld>
            <a:endParaRPr lang="en-US" sz="1600" dirty="0">
              <a:solidFill>
                <a:srgbClr val="0070C0"/>
              </a:solidFill>
              <a:latin typeface="Calibri" pitchFamily="34" charset="0"/>
            </a:endParaRPr>
          </a:p>
        </p:txBody>
      </p:sp>
      <p:sp>
        <p:nvSpPr>
          <p:cNvPr id="12292" name="Date Placeholder 4"/>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fld id="{A602D760-D66D-41FA-98F5-B754D41B9ADE}" type="datetime1">
              <a:rPr lang="en-US" sz="1400">
                <a:solidFill>
                  <a:srgbClr val="FFFFFF"/>
                </a:solidFill>
                <a:latin typeface="Calibri" pitchFamily="34" charset="0"/>
              </a:rPr>
              <a:pPr algn="r"/>
              <a:t>3/26/13</a:t>
            </a:fld>
            <a:endParaRPr lang="en-US" sz="1400">
              <a:solidFill>
                <a:srgbClr val="FFFFFF"/>
              </a:solidFill>
              <a:latin typeface="Calibri" pitchFamily="34" charset="0"/>
            </a:endParaRPr>
          </a:p>
        </p:txBody>
      </p:sp>
      <p:sp>
        <p:nvSpPr>
          <p:cNvPr id="12293" name="Rectangle 19"/>
          <p:cNvSpPr>
            <a:spLocks noChangeArrowheads="1"/>
          </p:cNvSpPr>
          <p:nvPr/>
        </p:nvSpPr>
        <p:spPr bwMode="auto">
          <a:xfrm>
            <a:off x="931863" y="1874838"/>
            <a:ext cx="7242175" cy="4524375"/>
          </a:xfrm>
          <a:prstGeom prst="rect">
            <a:avLst/>
          </a:prstGeom>
          <a:noFill/>
          <a:ln w="9525">
            <a:noFill/>
            <a:miter lim="800000"/>
            <a:headEnd/>
            <a:tailEnd/>
          </a:ln>
        </p:spPr>
        <p:txBody>
          <a:bodyPr>
            <a:spAutoFit/>
          </a:bodyPr>
          <a:lstStyle/>
          <a:p>
            <a:r>
              <a:rPr lang="en-US" sz="2000" b="1" dirty="0">
                <a:solidFill>
                  <a:srgbClr val="0070C0"/>
                </a:solidFill>
                <a:latin typeface="Calibri" pitchFamily="34" charset="0"/>
              </a:rPr>
              <a:t>eGrants -only User Roles:</a:t>
            </a:r>
          </a:p>
          <a:p>
            <a:endParaRPr lang="en-US" sz="1000" b="1" u="sng" dirty="0">
              <a:solidFill>
                <a:srgbClr val="472527"/>
              </a:solidFill>
              <a:latin typeface="Calibri" pitchFamily="34" charset="0"/>
            </a:endParaRPr>
          </a:p>
          <a:p>
            <a:r>
              <a:rPr lang="en-US" sz="1400" b="1" dirty="0">
                <a:latin typeface="Calibri" pitchFamily="34" charset="0"/>
              </a:rPr>
              <a:t>Grantee without access to budget</a:t>
            </a:r>
            <a:r>
              <a:rPr lang="en-US" sz="1400" dirty="0">
                <a:latin typeface="Calibri" pitchFamily="34" charset="0"/>
              </a:rPr>
              <a:t> </a:t>
            </a:r>
          </a:p>
          <a:p>
            <a:pPr lvl="1"/>
            <a:r>
              <a:rPr lang="en-US" sz="1400" dirty="0">
                <a:latin typeface="Calibri" pitchFamily="34" charset="0"/>
              </a:rPr>
              <a:t>Has limited application information; no budget access.</a:t>
            </a:r>
          </a:p>
          <a:p>
            <a:pPr lvl="1"/>
            <a:r>
              <a:rPr lang="en-US" sz="1400" dirty="0">
                <a:latin typeface="Calibri" pitchFamily="34" charset="0"/>
              </a:rPr>
              <a:t>Cannot assign user role.</a:t>
            </a:r>
          </a:p>
          <a:p>
            <a:pPr lvl="1"/>
            <a:r>
              <a:rPr lang="en-US" sz="1400" dirty="0">
                <a:latin typeface="Calibri" pitchFamily="34" charset="0"/>
              </a:rPr>
              <a:t>Can authorize, assure, and certify. </a:t>
            </a:r>
          </a:p>
          <a:p>
            <a:pPr lvl="1"/>
            <a:endParaRPr lang="en-US" sz="1400" dirty="0">
              <a:latin typeface="Calibri" pitchFamily="34" charset="0"/>
            </a:endParaRPr>
          </a:p>
          <a:p>
            <a:r>
              <a:rPr lang="en-US" sz="1400" b="1" dirty="0">
                <a:latin typeface="Calibri" pitchFamily="34" charset="0"/>
              </a:rPr>
              <a:t>Grantee with access to budget</a:t>
            </a:r>
          </a:p>
          <a:p>
            <a:pPr lvl="1"/>
            <a:r>
              <a:rPr lang="en-US" sz="1400" dirty="0">
                <a:latin typeface="Calibri" pitchFamily="34" charset="0"/>
              </a:rPr>
              <a:t>Has access to entire application information, including budget information.</a:t>
            </a:r>
            <a:endParaRPr lang="en-US" sz="1400" b="1" dirty="0">
              <a:latin typeface="Calibri" pitchFamily="34" charset="0"/>
            </a:endParaRPr>
          </a:p>
          <a:p>
            <a:pPr lvl="1"/>
            <a:r>
              <a:rPr lang="en-US" sz="1400" dirty="0">
                <a:latin typeface="Calibri" pitchFamily="34" charset="0"/>
              </a:rPr>
              <a:t>Cannot assign user role.</a:t>
            </a:r>
          </a:p>
          <a:p>
            <a:pPr lvl="1"/>
            <a:r>
              <a:rPr lang="en-US" sz="1400" dirty="0">
                <a:latin typeface="Calibri" pitchFamily="34" charset="0"/>
              </a:rPr>
              <a:t>Can authorize, assure, and certify. </a:t>
            </a:r>
          </a:p>
          <a:p>
            <a:pPr lvl="1"/>
            <a:endParaRPr lang="en-US" sz="1400" dirty="0">
              <a:latin typeface="Calibri" pitchFamily="34" charset="0"/>
            </a:endParaRPr>
          </a:p>
          <a:p>
            <a:r>
              <a:rPr lang="en-US" sz="2000" b="1" dirty="0">
                <a:solidFill>
                  <a:srgbClr val="0070C0"/>
                </a:solidFill>
                <a:latin typeface="Calibri" pitchFamily="34" charset="0"/>
              </a:rPr>
              <a:t>eGrants and My AmeriCorps User Role:</a:t>
            </a:r>
          </a:p>
          <a:p>
            <a:pPr lvl="1"/>
            <a:endParaRPr lang="en-US" sz="1400" dirty="0">
              <a:latin typeface="Calibri" pitchFamily="34" charset="0"/>
            </a:endParaRPr>
          </a:p>
          <a:p>
            <a:r>
              <a:rPr lang="en-US" sz="1400" b="1" dirty="0">
                <a:latin typeface="Calibri" pitchFamily="34" charset="0"/>
              </a:rPr>
              <a:t>*Grantee Administrator</a:t>
            </a:r>
          </a:p>
          <a:p>
            <a:pPr lvl="1"/>
            <a:r>
              <a:rPr lang="en-US" sz="1400" dirty="0">
                <a:latin typeface="Calibri" pitchFamily="34" charset="0"/>
              </a:rPr>
              <a:t>Has access to entire application, including budget information.</a:t>
            </a:r>
          </a:p>
          <a:p>
            <a:pPr lvl="1"/>
            <a:r>
              <a:rPr lang="en-US" sz="1400" dirty="0">
                <a:latin typeface="Calibri" pitchFamily="34" charset="0"/>
              </a:rPr>
              <a:t>Can assign user role and update organizational information.</a:t>
            </a:r>
          </a:p>
          <a:p>
            <a:pPr lvl="1"/>
            <a:r>
              <a:rPr lang="en-US" sz="1400" dirty="0">
                <a:latin typeface="Calibri" pitchFamily="34" charset="0"/>
              </a:rPr>
              <a:t>Can authorize, assure, and certify.</a:t>
            </a:r>
          </a:p>
          <a:p>
            <a:pPr lvl="1"/>
            <a:r>
              <a:rPr lang="en-US" sz="1400" dirty="0">
                <a:latin typeface="Calibri" pitchFamily="34" charset="0"/>
              </a:rPr>
              <a:t>Has access to Portal functions for all programs, operating sites, and/or service locations.</a:t>
            </a:r>
          </a:p>
          <a:p>
            <a:pPr lvl="1"/>
            <a:endParaRPr lang="en-US" sz="1400" dirty="0">
              <a:latin typeface="Calibri" pitchFamily="34" charset="0"/>
            </a:endParaRPr>
          </a:p>
        </p:txBody>
      </p:sp>
      <p:sp>
        <p:nvSpPr>
          <p:cNvPr id="12294" name="Footer Placeholder 6"/>
          <p:cNvSpPr>
            <a:spLocks noGrp="1"/>
          </p:cNvSpPr>
          <p:nvPr>
            <p:ph type="ftr" sz="quarter" idx="11"/>
          </p:nvPr>
        </p:nvSpPr>
        <p:spPr bwMode="auto">
          <a:xfrm>
            <a:off x="301625" y="6492875"/>
            <a:ext cx="2350681" cy="365125"/>
          </a:xfrm>
          <a:noFill/>
          <a:ln>
            <a:miter lim="800000"/>
            <a:headEnd/>
            <a:tailEnd/>
          </a:ln>
        </p:spPr>
        <p:txBody>
          <a:bodyPr/>
          <a:lstStyle/>
          <a:p>
            <a:r>
              <a:rPr lang="en-US" sz="1400" dirty="0" err="1" smtClean="0">
                <a:latin typeface="Calibri" pitchFamily="34" charset="0"/>
                <a:ea typeface="ＭＳ Ｐゴシック" pitchFamily="34" charset="-128"/>
              </a:rPr>
              <a:t>eGrants</a:t>
            </a:r>
            <a:r>
              <a:rPr lang="en-US" sz="1400" dirty="0" smtClean="0">
                <a:latin typeface="Calibri" pitchFamily="34" charset="0"/>
                <a:ea typeface="ＭＳ Ｐゴシック" pitchFamily="34" charset="-128"/>
              </a:rPr>
              <a:t> Coaching Unit</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33349" y="1157288"/>
            <a:ext cx="8973343" cy="4737100"/>
          </a:xfrm>
          <a:prstGeom prst="rect">
            <a:avLst/>
          </a:prstGeom>
          <a:ln>
            <a:solidFill>
              <a:schemeClr val="tx2"/>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dirty="0">
              <a:solidFill>
                <a:srgbClr val="562C1C"/>
              </a:solidFill>
              <a:ea typeface="ＭＳ Ｐゴシック" pitchFamily="68" charset="-128"/>
            </a:endParaRPr>
          </a:p>
        </p:txBody>
      </p:sp>
      <p:sp>
        <p:nvSpPr>
          <p:cNvPr id="32771" name="Title 1"/>
          <p:cNvSpPr>
            <a:spLocks noGrp="1"/>
          </p:cNvSpPr>
          <p:nvPr>
            <p:ph type="title"/>
          </p:nvPr>
        </p:nvSpPr>
        <p:spPr>
          <a:xfrm>
            <a:off x="457200" y="0"/>
            <a:ext cx="8229600" cy="1143000"/>
          </a:xfrm>
        </p:spPr>
        <p:txBody>
          <a:bodyPr/>
          <a:lstStyle/>
          <a:p>
            <a:pPr eaLnBrk="1" hangingPunct="1"/>
            <a:r>
              <a:rPr lang="en-US" dirty="0" smtClean="0">
                <a:solidFill>
                  <a:srgbClr val="0070C0"/>
                </a:solidFill>
                <a:ea typeface="ＭＳ Ｐゴシック" pitchFamily="34" charset="-128"/>
              </a:rPr>
              <a:t>Member Recruitment Workflow</a:t>
            </a:r>
          </a:p>
        </p:txBody>
      </p:sp>
      <p:sp>
        <p:nvSpPr>
          <p:cNvPr id="32772"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sp>
        <p:nvSpPr>
          <p:cNvPr id="32773" name="Slide Number Placeholder 5"/>
          <p:cNvSpPr txBox="1">
            <a:spLocks noGrp="1"/>
          </p:cNvSpPr>
          <p:nvPr/>
        </p:nvSpPr>
        <p:spPr bwMode="auto">
          <a:xfrm>
            <a:off x="4362450" y="715963"/>
            <a:ext cx="457200" cy="441325"/>
          </a:xfrm>
          <a:prstGeom prst="rect">
            <a:avLst/>
          </a:prstGeom>
          <a:noFill/>
          <a:ln w="9525">
            <a:noFill/>
            <a:miter lim="800000"/>
            <a:headEnd/>
            <a:tailEnd/>
          </a:ln>
        </p:spPr>
        <p:txBody>
          <a:bodyPr lIns="45720" rIns="45720" anchor="ctr"/>
          <a:lstStyle/>
          <a:p>
            <a:pPr algn="ctr"/>
            <a:fld id="{A2DA781C-1CDC-4C1A-A51C-68472C595A2B}" type="slidenum">
              <a:rPr lang="en-US" sz="1600">
                <a:solidFill>
                  <a:srgbClr val="0070C0"/>
                </a:solidFill>
                <a:latin typeface="Calibri" pitchFamily="34" charset="0"/>
              </a:rPr>
              <a:pPr algn="ctr"/>
              <a:t>30</a:t>
            </a:fld>
            <a:endParaRPr lang="en-US" sz="1600" dirty="0">
              <a:solidFill>
                <a:srgbClr val="0070C0"/>
              </a:solidFill>
              <a:latin typeface="Calibri" pitchFamily="34" charset="0"/>
            </a:endParaRPr>
          </a:p>
        </p:txBody>
      </p:sp>
      <p:sp>
        <p:nvSpPr>
          <p:cNvPr id="32774" name="TextBox 6"/>
          <p:cNvSpPr txBox="1">
            <a:spLocks noChangeArrowheads="1"/>
          </p:cNvSpPr>
          <p:nvPr/>
        </p:nvSpPr>
        <p:spPr bwMode="auto">
          <a:xfrm>
            <a:off x="1143000" y="1731169"/>
            <a:ext cx="3479800" cy="338137"/>
          </a:xfrm>
          <a:prstGeom prst="rect">
            <a:avLst/>
          </a:prstGeom>
          <a:noFill/>
          <a:ln w="12700">
            <a:noFill/>
            <a:prstDash val="sysDash"/>
            <a:round/>
            <a:headEnd/>
            <a:tailEnd/>
          </a:ln>
        </p:spPr>
        <p:txBody>
          <a:bodyPr>
            <a:spAutoFit/>
          </a:bodyPr>
          <a:lstStyle/>
          <a:p>
            <a:pPr>
              <a:spcBef>
                <a:spcPct val="20000"/>
              </a:spcBef>
            </a:pPr>
            <a:r>
              <a:rPr lang="en-US" sz="1600" dirty="0">
                <a:solidFill>
                  <a:srgbClr val="562C1C"/>
                </a:solidFill>
                <a:latin typeface="Calibri" pitchFamily="34" charset="0"/>
              </a:rPr>
              <a:t>create/edit Service Opportunity Listings</a:t>
            </a:r>
          </a:p>
        </p:txBody>
      </p:sp>
      <p:pic>
        <p:nvPicPr>
          <p:cNvPr id="32775" name="Picture 16" descr="acSM.png"/>
          <p:cNvPicPr>
            <a:picLocks noChangeAspect="1"/>
          </p:cNvPicPr>
          <p:nvPr/>
        </p:nvPicPr>
        <p:blipFill>
          <a:blip r:embed="rId3" cstate="print"/>
          <a:srcRect/>
          <a:stretch>
            <a:fillRect/>
          </a:stretch>
        </p:blipFill>
        <p:spPr bwMode="auto">
          <a:xfrm>
            <a:off x="193675" y="1348581"/>
            <a:ext cx="949325" cy="960438"/>
          </a:xfrm>
          <a:prstGeom prst="rect">
            <a:avLst/>
          </a:prstGeom>
          <a:noFill/>
          <a:ln w="9525">
            <a:noFill/>
            <a:miter lim="800000"/>
            <a:headEnd/>
            <a:tailEnd/>
          </a:ln>
        </p:spPr>
      </p:pic>
      <p:sp>
        <p:nvSpPr>
          <p:cNvPr id="32776" name="TextBox 18"/>
          <p:cNvSpPr txBox="1">
            <a:spLocks noChangeArrowheads="1"/>
          </p:cNvSpPr>
          <p:nvPr/>
        </p:nvSpPr>
        <p:spPr bwMode="auto">
          <a:xfrm>
            <a:off x="1143000" y="1458912"/>
            <a:ext cx="3481388" cy="369888"/>
          </a:xfrm>
          <a:prstGeom prst="rect">
            <a:avLst/>
          </a:prstGeom>
          <a:noFill/>
          <a:ln w="9525">
            <a:noFill/>
            <a:miter lim="800000"/>
            <a:headEnd/>
            <a:tailEnd/>
          </a:ln>
        </p:spPr>
        <p:txBody>
          <a:bodyPr>
            <a:spAutoFit/>
          </a:bodyPr>
          <a:lstStyle/>
          <a:p>
            <a:r>
              <a:rPr lang="en-US" b="1" dirty="0">
                <a:solidFill>
                  <a:srgbClr val="4A1B1E"/>
                </a:solidFill>
                <a:latin typeface="Calibri" pitchFamily="34" charset="0"/>
              </a:rPr>
              <a:t>Grantee Recruiter </a:t>
            </a:r>
            <a:endParaRPr lang="en-US" dirty="0">
              <a:latin typeface="Calibri" pitchFamily="34" charset="0"/>
            </a:endParaRPr>
          </a:p>
        </p:txBody>
      </p:sp>
      <p:pic>
        <p:nvPicPr>
          <p:cNvPr id="20" name="Picture 19" descr="ACVolunteers.png"/>
          <p:cNvPicPr>
            <a:picLocks noChangeAspect="1"/>
          </p:cNvPicPr>
          <p:nvPr/>
        </p:nvPicPr>
        <p:blipFill>
          <a:blip r:embed="rId4" cstate="print"/>
          <a:stretch>
            <a:fillRect/>
          </a:stretch>
        </p:blipFill>
        <p:spPr>
          <a:xfrm>
            <a:off x="1021080" y="3163253"/>
            <a:ext cx="960120" cy="960120"/>
          </a:xfrm>
          <a:prstGeom prst="rect">
            <a:avLst/>
          </a:prstGeom>
          <a:ln w="15875">
            <a:noFill/>
            <a:prstDash val="sysDot"/>
          </a:ln>
          <a:effectLst>
            <a:outerShdw blurRad="50800" dist="25400" dir="2700000" algn="tl" rotWithShape="0">
              <a:schemeClr val="tx2">
                <a:lumMod val="50000"/>
                <a:alpha val="43000"/>
              </a:schemeClr>
            </a:outerShdw>
            <a:softEdge rad="25400"/>
          </a:effectLst>
          <a:scene3d>
            <a:camera prst="orthographicFront"/>
            <a:lightRig rig="soft" dir="t"/>
          </a:scene3d>
          <a:sp3d>
            <a:bevelB/>
          </a:sp3d>
        </p:spPr>
      </p:pic>
      <p:sp>
        <p:nvSpPr>
          <p:cNvPr id="32778" name="TextBox 20"/>
          <p:cNvSpPr txBox="1">
            <a:spLocks noChangeArrowheads="1"/>
          </p:cNvSpPr>
          <p:nvPr/>
        </p:nvSpPr>
        <p:spPr bwMode="auto">
          <a:xfrm>
            <a:off x="2141538" y="3643313"/>
            <a:ext cx="3860800" cy="336550"/>
          </a:xfrm>
          <a:prstGeom prst="rect">
            <a:avLst/>
          </a:prstGeom>
          <a:noFill/>
          <a:ln w="12700">
            <a:noFill/>
            <a:prstDash val="sysDash"/>
            <a:round/>
            <a:headEnd/>
            <a:tailEnd/>
          </a:ln>
        </p:spPr>
        <p:txBody>
          <a:bodyPr>
            <a:spAutoFit/>
          </a:bodyPr>
          <a:lstStyle/>
          <a:p>
            <a:pPr>
              <a:spcBef>
                <a:spcPct val="20000"/>
              </a:spcBef>
            </a:pPr>
            <a:r>
              <a:rPr lang="en-US" sz="1600" dirty="0">
                <a:solidFill>
                  <a:srgbClr val="562C1C"/>
                </a:solidFill>
                <a:latin typeface="Calibri" pitchFamily="34" charset="0"/>
              </a:rPr>
              <a:t>search for listings, register, &amp; apply to serve</a:t>
            </a:r>
          </a:p>
        </p:txBody>
      </p:sp>
      <p:sp>
        <p:nvSpPr>
          <p:cNvPr id="32779" name="TextBox 21"/>
          <p:cNvSpPr txBox="1">
            <a:spLocks noChangeArrowheads="1"/>
          </p:cNvSpPr>
          <p:nvPr/>
        </p:nvSpPr>
        <p:spPr bwMode="auto">
          <a:xfrm>
            <a:off x="2141538" y="3332957"/>
            <a:ext cx="3773488" cy="369888"/>
          </a:xfrm>
          <a:prstGeom prst="rect">
            <a:avLst/>
          </a:prstGeom>
          <a:noFill/>
          <a:ln w="9525">
            <a:noFill/>
            <a:miter lim="800000"/>
            <a:headEnd/>
            <a:tailEnd/>
          </a:ln>
        </p:spPr>
        <p:txBody>
          <a:bodyPr>
            <a:spAutoFit/>
          </a:bodyPr>
          <a:lstStyle/>
          <a:p>
            <a:r>
              <a:rPr lang="en-US" b="1" dirty="0">
                <a:latin typeface="Calibri" pitchFamily="34" charset="0"/>
              </a:rPr>
              <a:t>Applicants</a:t>
            </a:r>
            <a:endParaRPr lang="en-US" dirty="0">
              <a:latin typeface="Calibri" pitchFamily="34" charset="0"/>
            </a:endParaRPr>
          </a:p>
        </p:txBody>
      </p:sp>
      <p:sp>
        <p:nvSpPr>
          <p:cNvPr id="32780" name="TextBox 22"/>
          <p:cNvSpPr txBox="1">
            <a:spLocks noChangeArrowheads="1"/>
          </p:cNvSpPr>
          <p:nvPr/>
        </p:nvSpPr>
        <p:spPr bwMode="auto">
          <a:xfrm>
            <a:off x="2840038" y="4476542"/>
            <a:ext cx="4316413" cy="338554"/>
          </a:xfrm>
          <a:prstGeom prst="rect">
            <a:avLst/>
          </a:prstGeom>
          <a:noFill/>
          <a:ln w="12700">
            <a:noFill/>
            <a:prstDash val="sysDash"/>
            <a:round/>
            <a:headEnd/>
            <a:tailEnd/>
          </a:ln>
        </p:spPr>
        <p:txBody>
          <a:bodyPr wrap="square">
            <a:spAutoFit/>
          </a:bodyPr>
          <a:lstStyle/>
          <a:p>
            <a:pPr>
              <a:spcBef>
                <a:spcPct val="20000"/>
              </a:spcBef>
            </a:pPr>
            <a:r>
              <a:rPr lang="en-US" sz="1600" dirty="0">
                <a:solidFill>
                  <a:srgbClr val="562C1C"/>
                </a:solidFill>
                <a:latin typeface="Calibri" pitchFamily="34" charset="0"/>
              </a:rPr>
              <a:t>view &amp;accept applications, extend offer to serve</a:t>
            </a:r>
          </a:p>
        </p:txBody>
      </p:sp>
      <p:pic>
        <p:nvPicPr>
          <p:cNvPr id="32781" name="Picture 23" descr="acSM.png"/>
          <p:cNvPicPr>
            <a:picLocks noChangeAspect="1"/>
          </p:cNvPicPr>
          <p:nvPr/>
        </p:nvPicPr>
        <p:blipFill>
          <a:blip r:embed="rId3" cstate="print"/>
          <a:srcRect/>
          <a:stretch>
            <a:fillRect/>
          </a:stretch>
        </p:blipFill>
        <p:spPr bwMode="auto">
          <a:xfrm>
            <a:off x="1717675" y="4165600"/>
            <a:ext cx="949325" cy="960438"/>
          </a:xfrm>
          <a:prstGeom prst="rect">
            <a:avLst/>
          </a:prstGeom>
          <a:noFill/>
          <a:ln w="9525">
            <a:noFill/>
            <a:miter lim="800000"/>
            <a:headEnd/>
            <a:tailEnd/>
          </a:ln>
        </p:spPr>
      </p:pic>
      <p:sp>
        <p:nvSpPr>
          <p:cNvPr id="32782" name="TextBox 24"/>
          <p:cNvSpPr txBox="1">
            <a:spLocks noChangeArrowheads="1"/>
          </p:cNvSpPr>
          <p:nvPr/>
        </p:nvSpPr>
        <p:spPr bwMode="auto">
          <a:xfrm>
            <a:off x="2840038" y="4275931"/>
            <a:ext cx="4141787" cy="369888"/>
          </a:xfrm>
          <a:prstGeom prst="rect">
            <a:avLst/>
          </a:prstGeom>
          <a:noFill/>
          <a:ln w="9525">
            <a:noFill/>
            <a:miter lim="800000"/>
            <a:headEnd/>
            <a:tailEnd/>
          </a:ln>
        </p:spPr>
        <p:txBody>
          <a:bodyPr>
            <a:spAutoFit/>
          </a:bodyPr>
          <a:lstStyle/>
          <a:p>
            <a:r>
              <a:rPr lang="en-US" b="1" dirty="0">
                <a:latin typeface="Calibri" pitchFamily="34" charset="0"/>
              </a:rPr>
              <a:t>State/National Grantee </a:t>
            </a:r>
            <a:endParaRPr lang="en-US" dirty="0">
              <a:latin typeface="Calibri" pitchFamily="34" charset="0"/>
            </a:endParaRPr>
          </a:p>
        </p:txBody>
      </p:sp>
      <p:pic>
        <p:nvPicPr>
          <p:cNvPr id="26" name="Picture 25" descr="ACVolunteers.png"/>
          <p:cNvPicPr>
            <a:picLocks noChangeAspect="1"/>
          </p:cNvPicPr>
          <p:nvPr/>
        </p:nvPicPr>
        <p:blipFill>
          <a:blip r:embed="rId5" cstate="print"/>
          <a:stretch>
            <a:fillRect/>
          </a:stretch>
        </p:blipFill>
        <p:spPr>
          <a:xfrm>
            <a:off x="2667000" y="4932511"/>
            <a:ext cx="961877" cy="961877"/>
          </a:xfrm>
          <a:prstGeom prst="rect">
            <a:avLst/>
          </a:prstGeom>
          <a:ln w="15875">
            <a:noFill/>
            <a:prstDash val="sysDot"/>
          </a:ln>
          <a:effectLst>
            <a:outerShdw blurRad="50800" dist="25400" dir="2700000" algn="tl" rotWithShape="0">
              <a:schemeClr val="tx2">
                <a:lumMod val="50000"/>
                <a:alpha val="43000"/>
              </a:schemeClr>
            </a:outerShdw>
            <a:softEdge rad="25400"/>
          </a:effectLst>
          <a:scene3d>
            <a:camera prst="orthographicFront"/>
            <a:lightRig rig="soft" dir="t"/>
          </a:scene3d>
          <a:sp3d>
            <a:bevelB/>
          </a:sp3d>
        </p:spPr>
      </p:pic>
      <p:sp>
        <p:nvSpPr>
          <p:cNvPr id="32784" name="TextBox 26"/>
          <p:cNvSpPr txBox="1">
            <a:spLocks noChangeArrowheads="1"/>
          </p:cNvSpPr>
          <p:nvPr/>
        </p:nvSpPr>
        <p:spPr bwMode="auto">
          <a:xfrm>
            <a:off x="3720306" y="5459413"/>
            <a:ext cx="5386387" cy="336550"/>
          </a:xfrm>
          <a:prstGeom prst="rect">
            <a:avLst/>
          </a:prstGeom>
          <a:noFill/>
          <a:ln w="12700">
            <a:noFill/>
            <a:prstDash val="sysDash"/>
            <a:round/>
            <a:headEnd/>
            <a:tailEnd/>
          </a:ln>
        </p:spPr>
        <p:txBody>
          <a:bodyPr wrap="square">
            <a:spAutoFit/>
          </a:bodyPr>
          <a:lstStyle/>
          <a:p>
            <a:pPr>
              <a:spcBef>
                <a:spcPct val="20000"/>
              </a:spcBef>
            </a:pPr>
            <a:r>
              <a:rPr lang="en-US" sz="1600" dirty="0">
                <a:solidFill>
                  <a:srgbClr val="562C1C"/>
                </a:solidFill>
                <a:latin typeface="Calibri" pitchFamily="34" charset="0"/>
              </a:rPr>
              <a:t>accept offer to serve &amp; complete Part 1 of the enrollment form</a:t>
            </a:r>
          </a:p>
        </p:txBody>
      </p:sp>
      <p:sp>
        <p:nvSpPr>
          <p:cNvPr id="32785" name="TextBox 27"/>
          <p:cNvSpPr txBox="1">
            <a:spLocks noChangeArrowheads="1"/>
          </p:cNvSpPr>
          <p:nvPr/>
        </p:nvSpPr>
        <p:spPr bwMode="auto">
          <a:xfrm>
            <a:off x="3801915" y="5140325"/>
            <a:ext cx="5386387" cy="369888"/>
          </a:xfrm>
          <a:prstGeom prst="rect">
            <a:avLst/>
          </a:prstGeom>
          <a:noFill/>
          <a:ln w="9525">
            <a:noFill/>
            <a:miter lim="800000"/>
            <a:headEnd/>
            <a:tailEnd/>
          </a:ln>
        </p:spPr>
        <p:txBody>
          <a:bodyPr>
            <a:spAutoFit/>
          </a:bodyPr>
          <a:lstStyle/>
          <a:p>
            <a:r>
              <a:rPr lang="en-US" b="1" dirty="0">
                <a:latin typeface="Calibri" pitchFamily="34" charset="0"/>
              </a:rPr>
              <a:t>Applicants</a:t>
            </a:r>
            <a:endParaRPr lang="en-US" dirty="0">
              <a:latin typeface="Calibri" pitchFamily="34" charset="0"/>
            </a:endParaRPr>
          </a:p>
        </p:txBody>
      </p:sp>
      <p:sp>
        <p:nvSpPr>
          <p:cNvPr id="30" name="Bent Arrow 29"/>
          <p:cNvSpPr/>
          <p:nvPr/>
        </p:nvSpPr>
        <p:spPr>
          <a:xfrm rot="5400000">
            <a:off x="4530725" y="1844675"/>
            <a:ext cx="577850" cy="546100"/>
          </a:xfrm>
          <a:prstGeom prst="bentArrow">
            <a:avLst/>
          </a:prstGeom>
          <a:solidFill>
            <a:schemeClr val="bg1"/>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solidFill>
                <a:schemeClr val="tx1"/>
              </a:solidFill>
              <a:ea typeface="ＭＳ Ｐゴシック" pitchFamily="68" charset="-128"/>
            </a:endParaRPr>
          </a:p>
        </p:txBody>
      </p:sp>
      <p:sp>
        <p:nvSpPr>
          <p:cNvPr id="31" name="Bent Arrow 30"/>
          <p:cNvSpPr/>
          <p:nvPr/>
        </p:nvSpPr>
        <p:spPr>
          <a:xfrm rot="5400000">
            <a:off x="5800725" y="3848100"/>
            <a:ext cx="679450" cy="546100"/>
          </a:xfrm>
          <a:prstGeom prst="bentArrow">
            <a:avLst/>
          </a:prstGeom>
          <a:solidFill>
            <a:schemeClr val="bg1"/>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solidFill>
                <a:schemeClr val="tx1"/>
              </a:solidFill>
              <a:ea typeface="ＭＳ Ｐゴシック" pitchFamily="68" charset="-128"/>
            </a:endParaRPr>
          </a:p>
        </p:txBody>
      </p:sp>
      <p:sp>
        <p:nvSpPr>
          <p:cNvPr id="32" name="Bent Arrow 31"/>
          <p:cNvSpPr/>
          <p:nvPr/>
        </p:nvSpPr>
        <p:spPr>
          <a:xfrm rot="5400000">
            <a:off x="6915150" y="4712494"/>
            <a:ext cx="679450" cy="546100"/>
          </a:xfrm>
          <a:prstGeom prst="bentArrow">
            <a:avLst/>
          </a:prstGeom>
          <a:solidFill>
            <a:schemeClr val="bg1"/>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solidFill>
                <a:schemeClr val="tx1"/>
              </a:solidFill>
              <a:ea typeface="ＭＳ Ｐゴシック" pitchFamily="68" charset="-128"/>
            </a:endParaRPr>
          </a:p>
        </p:txBody>
      </p:sp>
      <p:sp>
        <p:nvSpPr>
          <p:cNvPr id="32789" name="TextBox 32"/>
          <p:cNvSpPr txBox="1">
            <a:spLocks noChangeArrowheads="1"/>
          </p:cNvSpPr>
          <p:nvPr/>
        </p:nvSpPr>
        <p:spPr bwMode="auto">
          <a:xfrm>
            <a:off x="1657350" y="2686051"/>
            <a:ext cx="3479800" cy="338137"/>
          </a:xfrm>
          <a:prstGeom prst="rect">
            <a:avLst/>
          </a:prstGeom>
          <a:noFill/>
          <a:ln w="12700">
            <a:noFill/>
            <a:prstDash val="sysDash"/>
            <a:round/>
            <a:headEnd/>
            <a:tailEnd/>
          </a:ln>
        </p:spPr>
        <p:txBody>
          <a:bodyPr>
            <a:spAutoFit/>
          </a:bodyPr>
          <a:lstStyle/>
          <a:p>
            <a:pPr>
              <a:spcBef>
                <a:spcPct val="20000"/>
              </a:spcBef>
            </a:pPr>
            <a:r>
              <a:rPr lang="en-US" sz="1600" dirty="0">
                <a:solidFill>
                  <a:srgbClr val="562C1C"/>
                </a:solidFill>
                <a:latin typeface="Calibri" pitchFamily="34" charset="0"/>
              </a:rPr>
              <a:t>process and post listings</a:t>
            </a:r>
          </a:p>
        </p:txBody>
      </p:sp>
      <p:sp>
        <p:nvSpPr>
          <p:cNvPr id="32790" name="TextBox 34"/>
          <p:cNvSpPr txBox="1">
            <a:spLocks noChangeArrowheads="1"/>
          </p:cNvSpPr>
          <p:nvPr/>
        </p:nvSpPr>
        <p:spPr bwMode="auto">
          <a:xfrm>
            <a:off x="1657350" y="2468563"/>
            <a:ext cx="4457700" cy="369888"/>
          </a:xfrm>
          <a:prstGeom prst="rect">
            <a:avLst/>
          </a:prstGeom>
          <a:noFill/>
          <a:ln w="9525">
            <a:noFill/>
            <a:miter lim="800000"/>
            <a:headEnd/>
            <a:tailEnd/>
          </a:ln>
        </p:spPr>
        <p:txBody>
          <a:bodyPr>
            <a:spAutoFit/>
          </a:bodyPr>
          <a:lstStyle/>
          <a:p>
            <a:r>
              <a:rPr lang="en-US" b="1" dirty="0">
                <a:solidFill>
                  <a:srgbClr val="4A1B1E"/>
                </a:solidFill>
                <a:latin typeface="Calibri" pitchFamily="34" charset="0"/>
              </a:rPr>
              <a:t>CNCS Recruitment Administrator</a:t>
            </a:r>
            <a:endParaRPr lang="en-US" dirty="0">
              <a:latin typeface="Calibri" pitchFamily="34" charset="0"/>
            </a:endParaRPr>
          </a:p>
        </p:txBody>
      </p:sp>
      <p:sp>
        <p:nvSpPr>
          <p:cNvPr id="36" name="Bent Arrow 35"/>
          <p:cNvSpPr/>
          <p:nvPr/>
        </p:nvSpPr>
        <p:spPr>
          <a:xfrm rot="5400000">
            <a:off x="5026025" y="2905126"/>
            <a:ext cx="679450" cy="546100"/>
          </a:xfrm>
          <a:prstGeom prst="bentArrow">
            <a:avLst/>
          </a:prstGeom>
          <a:solidFill>
            <a:schemeClr val="bg1"/>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solidFill>
                <a:schemeClr val="tx1"/>
              </a:solidFill>
              <a:ea typeface="ＭＳ Ｐゴシック" pitchFamily="68" charset="-128"/>
            </a:endParaRPr>
          </a:p>
        </p:txBody>
      </p:sp>
      <p:pic>
        <p:nvPicPr>
          <p:cNvPr id="32792" name="Picture 37" descr="CNCS2.png"/>
          <p:cNvPicPr>
            <a:picLocks noChangeAspect="1"/>
          </p:cNvPicPr>
          <p:nvPr/>
        </p:nvPicPr>
        <p:blipFill>
          <a:blip r:embed="rId6" cstate="print"/>
          <a:srcRect/>
          <a:stretch>
            <a:fillRect/>
          </a:stretch>
        </p:blipFill>
        <p:spPr bwMode="auto">
          <a:xfrm>
            <a:off x="457200" y="2468563"/>
            <a:ext cx="1231900" cy="5556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0"/>
            <a:ext cx="8229600" cy="1143000"/>
          </a:xfrm>
        </p:spPr>
        <p:txBody>
          <a:bodyPr>
            <a:normAutofit fontScale="90000"/>
          </a:bodyPr>
          <a:lstStyle/>
          <a:p>
            <a:pPr eaLnBrk="1" hangingPunct="1"/>
            <a:r>
              <a:rPr lang="en-US" dirty="0" smtClean="0">
                <a:solidFill>
                  <a:srgbClr val="0070C0"/>
                </a:solidFill>
                <a:ea typeface="ＭＳ Ｐゴシック" pitchFamily="34" charset="-128"/>
              </a:rPr>
              <a:t>Create a Service Opportunity Listing</a:t>
            </a:r>
          </a:p>
        </p:txBody>
      </p:sp>
      <p:sp>
        <p:nvSpPr>
          <p:cNvPr id="33795" name="Slide Number Placeholder 4"/>
          <p:cNvSpPr txBox="1">
            <a:spLocks noGrp="1"/>
          </p:cNvSpPr>
          <p:nvPr/>
        </p:nvSpPr>
        <p:spPr bwMode="auto">
          <a:xfrm>
            <a:off x="4362450" y="701675"/>
            <a:ext cx="457200" cy="441325"/>
          </a:xfrm>
          <a:prstGeom prst="rect">
            <a:avLst/>
          </a:prstGeom>
          <a:noFill/>
          <a:ln w="9525">
            <a:noFill/>
            <a:miter lim="800000"/>
            <a:headEnd/>
            <a:tailEnd/>
          </a:ln>
        </p:spPr>
        <p:txBody>
          <a:bodyPr lIns="45720" rIns="45720" anchor="ctr"/>
          <a:lstStyle/>
          <a:p>
            <a:pPr algn="ctr"/>
            <a:fld id="{3503E421-A15C-4E58-9E86-A53A8B332794}" type="slidenum">
              <a:rPr lang="en-US" sz="1600">
                <a:solidFill>
                  <a:srgbClr val="0070C0"/>
                </a:solidFill>
                <a:latin typeface="Calibri" pitchFamily="34" charset="0"/>
              </a:rPr>
              <a:pPr algn="ctr"/>
              <a:t>31</a:t>
            </a:fld>
            <a:endParaRPr lang="en-US" sz="1600" dirty="0">
              <a:solidFill>
                <a:srgbClr val="0070C0"/>
              </a:solidFill>
              <a:latin typeface="Calibri" pitchFamily="34" charset="0"/>
            </a:endParaRPr>
          </a:p>
        </p:txBody>
      </p:sp>
      <p:pic>
        <p:nvPicPr>
          <p:cNvPr id="33796" name="Picture 41"/>
          <p:cNvPicPr>
            <a:picLocks noChangeAspect="1" noChangeArrowheads="1"/>
          </p:cNvPicPr>
          <p:nvPr/>
        </p:nvPicPr>
        <p:blipFill>
          <a:blip r:embed="rId3" cstate="print">
            <a:lum bright="-4000" contrast="2000"/>
          </a:blip>
          <a:srcRect l="5200" t="6400" r="41667" b="15041"/>
          <a:stretch>
            <a:fillRect/>
          </a:stretch>
        </p:blipFill>
        <p:spPr bwMode="auto">
          <a:xfrm>
            <a:off x="304800" y="1247775"/>
            <a:ext cx="6762750" cy="4646612"/>
          </a:xfrm>
          <a:prstGeom prst="rect">
            <a:avLst/>
          </a:prstGeom>
          <a:noFill/>
          <a:ln w="28575">
            <a:solidFill>
              <a:schemeClr val="tx1"/>
            </a:solidFill>
            <a:miter lim="800000"/>
            <a:headEnd/>
            <a:tailEnd/>
          </a:ln>
        </p:spPr>
      </p:pic>
      <p:sp>
        <p:nvSpPr>
          <p:cNvPr id="33797" name="Line 11"/>
          <p:cNvSpPr>
            <a:spLocks noChangeShapeType="1"/>
          </p:cNvSpPr>
          <p:nvPr/>
        </p:nvSpPr>
        <p:spPr bwMode="auto">
          <a:xfrm flipH="1">
            <a:off x="5867397" y="4476264"/>
            <a:ext cx="1908175" cy="95736"/>
          </a:xfrm>
          <a:prstGeom prst="line">
            <a:avLst/>
          </a:prstGeom>
          <a:noFill/>
          <a:ln w="57150">
            <a:solidFill>
              <a:srgbClr val="0070C0"/>
            </a:solidFill>
            <a:round/>
            <a:headEnd/>
            <a:tailEnd type="stealth" w="med" len="med"/>
          </a:ln>
        </p:spPr>
        <p:txBody>
          <a:bodyPr/>
          <a:lstStyle/>
          <a:p>
            <a:endParaRPr lang="en-US"/>
          </a:p>
        </p:txBody>
      </p:sp>
      <p:sp>
        <p:nvSpPr>
          <p:cNvPr id="13" name="TextBox 12"/>
          <p:cNvSpPr txBox="1"/>
          <p:nvPr/>
        </p:nvSpPr>
        <p:spPr>
          <a:xfrm>
            <a:off x="7142163" y="4202668"/>
            <a:ext cx="1790699" cy="95410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Click on the </a:t>
            </a:r>
            <a:r>
              <a:rPr lang="en-US" sz="1400" b="1" dirty="0">
                <a:solidFill>
                  <a:schemeClr val="tx2"/>
                </a:solidFill>
                <a:ea typeface="ＭＳ Ｐゴシック" pitchFamily="68" charset="-128"/>
              </a:rPr>
              <a:t>Portal Home</a:t>
            </a:r>
            <a:r>
              <a:rPr lang="en-US" sz="1400" dirty="0">
                <a:solidFill>
                  <a:schemeClr val="tx2"/>
                </a:solidFill>
                <a:ea typeface="ＭＳ Ｐゴシック" pitchFamily="68" charset="-128"/>
              </a:rPr>
              <a:t> link to open up the Portal Home page</a:t>
            </a:r>
          </a:p>
        </p:txBody>
      </p:sp>
      <p:sp>
        <p:nvSpPr>
          <p:cNvPr id="33801"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0"/>
            <a:ext cx="8229600" cy="1143000"/>
          </a:xfrm>
        </p:spPr>
        <p:txBody>
          <a:bodyPr>
            <a:normAutofit fontScale="90000"/>
          </a:bodyPr>
          <a:lstStyle/>
          <a:p>
            <a:pPr eaLnBrk="1" hangingPunct="1"/>
            <a:r>
              <a:rPr lang="en-US" dirty="0" smtClean="0">
                <a:solidFill>
                  <a:srgbClr val="0070C0"/>
                </a:solidFill>
                <a:ea typeface="ＭＳ Ｐゴシック" pitchFamily="34" charset="-128"/>
              </a:rPr>
              <a:t>Create a Service Opportunity Listing</a:t>
            </a:r>
          </a:p>
        </p:txBody>
      </p:sp>
      <p:sp>
        <p:nvSpPr>
          <p:cNvPr id="34819"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34820" name="Slide Number Placeholder 4"/>
          <p:cNvSpPr txBox="1">
            <a:spLocks noGrp="1"/>
          </p:cNvSpPr>
          <p:nvPr/>
        </p:nvSpPr>
        <p:spPr bwMode="auto">
          <a:xfrm>
            <a:off x="4362450" y="701675"/>
            <a:ext cx="457200" cy="441325"/>
          </a:xfrm>
          <a:prstGeom prst="rect">
            <a:avLst/>
          </a:prstGeom>
          <a:noFill/>
          <a:ln w="9525">
            <a:noFill/>
            <a:miter lim="800000"/>
            <a:headEnd/>
            <a:tailEnd/>
          </a:ln>
        </p:spPr>
        <p:txBody>
          <a:bodyPr lIns="45720" rIns="45720" anchor="ctr"/>
          <a:lstStyle/>
          <a:p>
            <a:pPr algn="ctr"/>
            <a:fld id="{7A32BE92-93B6-441E-8B32-61FF7DAA5E61}" type="slidenum">
              <a:rPr lang="en-US" sz="1600">
                <a:solidFill>
                  <a:srgbClr val="0070C0"/>
                </a:solidFill>
                <a:latin typeface="Calibri" pitchFamily="34" charset="0"/>
              </a:rPr>
              <a:pPr algn="ctr"/>
              <a:t>32</a:t>
            </a:fld>
            <a:endParaRPr lang="en-US" sz="1600" dirty="0">
              <a:solidFill>
                <a:srgbClr val="0070C0"/>
              </a:solidFill>
              <a:latin typeface="Calibri" pitchFamily="34" charset="0"/>
            </a:endParaRPr>
          </a:p>
        </p:txBody>
      </p:sp>
      <p:sp>
        <p:nvSpPr>
          <p:cNvPr id="34821"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pic>
        <p:nvPicPr>
          <p:cNvPr id="34822" name="Picture 13"/>
          <p:cNvPicPr>
            <a:picLocks noChangeAspect="1" noChangeArrowheads="1"/>
          </p:cNvPicPr>
          <p:nvPr/>
        </p:nvPicPr>
        <p:blipFill>
          <a:blip r:embed="rId3" cstate="print"/>
          <a:srcRect/>
          <a:stretch>
            <a:fillRect/>
          </a:stretch>
        </p:blipFill>
        <p:spPr bwMode="auto">
          <a:xfrm>
            <a:off x="257175" y="1143000"/>
            <a:ext cx="6689725" cy="4711700"/>
          </a:xfrm>
          <a:prstGeom prst="rect">
            <a:avLst/>
          </a:prstGeom>
          <a:noFill/>
          <a:ln w="28575">
            <a:solidFill>
              <a:schemeClr val="tx1"/>
            </a:solidFill>
            <a:miter lim="800000"/>
            <a:headEnd/>
            <a:tailEnd/>
          </a:ln>
        </p:spPr>
      </p:pic>
      <p:sp>
        <p:nvSpPr>
          <p:cNvPr id="34823" name="Line 11"/>
          <p:cNvSpPr>
            <a:spLocks noChangeShapeType="1"/>
          </p:cNvSpPr>
          <p:nvPr/>
        </p:nvSpPr>
        <p:spPr bwMode="auto">
          <a:xfrm flipH="1">
            <a:off x="1712913" y="4070639"/>
            <a:ext cx="5983287" cy="0"/>
          </a:xfrm>
          <a:prstGeom prst="line">
            <a:avLst/>
          </a:prstGeom>
          <a:noFill/>
          <a:ln w="57150">
            <a:solidFill>
              <a:srgbClr val="0070C0"/>
            </a:solidFill>
            <a:round/>
            <a:headEnd/>
            <a:tailEnd type="stealth" w="med" len="med"/>
          </a:ln>
        </p:spPr>
        <p:txBody>
          <a:bodyPr/>
          <a:lstStyle/>
          <a:p>
            <a:endParaRPr lang="en-US"/>
          </a:p>
        </p:txBody>
      </p:sp>
      <p:sp>
        <p:nvSpPr>
          <p:cNvPr id="12" name="TextBox 11"/>
          <p:cNvSpPr txBox="1"/>
          <p:nvPr/>
        </p:nvSpPr>
        <p:spPr>
          <a:xfrm>
            <a:off x="7140576" y="3733800"/>
            <a:ext cx="1790699" cy="996938"/>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ea typeface="ＭＳ Ｐゴシック" pitchFamily="36" charset="-128"/>
              </a:rPr>
              <a:t>Click </a:t>
            </a:r>
            <a:r>
              <a:rPr lang="en-US" sz="1400" b="1" dirty="0">
                <a:solidFill>
                  <a:schemeClr val="tx2"/>
                </a:solidFill>
                <a:ea typeface="ＭＳ Ｐゴシック" pitchFamily="36" charset="-128"/>
              </a:rPr>
              <a:t>Recruitment Workbasket</a:t>
            </a:r>
            <a:r>
              <a:rPr lang="en-US" sz="1400" dirty="0">
                <a:solidFill>
                  <a:schemeClr val="tx2"/>
                </a:solidFill>
                <a:ea typeface="ＭＳ Ｐゴシック" pitchFamily="36" charset="-128"/>
              </a:rPr>
              <a:t> on the left navigational panel</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0"/>
            <a:ext cx="8229600" cy="1143000"/>
          </a:xfrm>
        </p:spPr>
        <p:txBody>
          <a:bodyPr>
            <a:normAutofit fontScale="90000"/>
          </a:bodyPr>
          <a:lstStyle/>
          <a:p>
            <a:pPr eaLnBrk="1" hangingPunct="1"/>
            <a:r>
              <a:rPr lang="en-US" dirty="0" smtClean="0">
                <a:solidFill>
                  <a:srgbClr val="0070C0"/>
                </a:solidFill>
                <a:ea typeface="ＭＳ Ｐゴシック" pitchFamily="34" charset="-128"/>
              </a:rPr>
              <a:t>Create a Service Opportunity Listing</a:t>
            </a:r>
          </a:p>
        </p:txBody>
      </p:sp>
      <p:sp>
        <p:nvSpPr>
          <p:cNvPr id="35843"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35844" name="Slide Number Placeholder 4"/>
          <p:cNvSpPr txBox="1">
            <a:spLocks noGrp="1"/>
          </p:cNvSpPr>
          <p:nvPr/>
        </p:nvSpPr>
        <p:spPr bwMode="auto">
          <a:xfrm>
            <a:off x="4362450" y="806450"/>
            <a:ext cx="457200" cy="441325"/>
          </a:xfrm>
          <a:prstGeom prst="rect">
            <a:avLst/>
          </a:prstGeom>
          <a:noFill/>
          <a:ln w="9525">
            <a:noFill/>
            <a:miter lim="800000"/>
            <a:headEnd/>
            <a:tailEnd/>
          </a:ln>
        </p:spPr>
        <p:txBody>
          <a:bodyPr lIns="45720" rIns="45720" anchor="ctr"/>
          <a:lstStyle/>
          <a:p>
            <a:pPr algn="ctr"/>
            <a:fld id="{DD406E9E-C529-48ED-88D6-9DC9A49590C9}" type="slidenum">
              <a:rPr lang="en-US" sz="1600">
                <a:solidFill>
                  <a:srgbClr val="0070C0"/>
                </a:solidFill>
                <a:latin typeface="Calibri" pitchFamily="34" charset="0"/>
              </a:rPr>
              <a:pPr algn="ctr"/>
              <a:t>33</a:t>
            </a:fld>
            <a:endParaRPr lang="en-US" sz="1600" dirty="0">
              <a:solidFill>
                <a:srgbClr val="0070C0"/>
              </a:solidFill>
              <a:latin typeface="Calibri" pitchFamily="34" charset="0"/>
            </a:endParaRPr>
          </a:p>
        </p:txBody>
      </p:sp>
      <p:sp>
        <p:nvSpPr>
          <p:cNvPr id="35845"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pic>
        <p:nvPicPr>
          <p:cNvPr id="35846" name="Picture 13"/>
          <p:cNvPicPr>
            <a:picLocks noChangeAspect="1" noChangeArrowheads="1"/>
          </p:cNvPicPr>
          <p:nvPr/>
        </p:nvPicPr>
        <p:blipFill>
          <a:blip r:embed="rId3" cstate="print"/>
          <a:srcRect/>
          <a:stretch>
            <a:fillRect/>
          </a:stretch>
        </p:blipFill>
        <p:spPr bwMode="auto">
          <a:xfrm>
            <a:off x="304800" y="1247775"/>
            <a:ext cx="6715125" cy="4581525"/>
          </a:xfrm>
          <a:prstGeom prst="rect">
            <a:avLst/>
          </a:prstGeom>
          <a:noFill/>
          <a:ln w="28575">
            <a:solidFill>
              <a:schemeClr val="tx1"/>
            </a:solidFill>
            <a:miter lim="800000"/>
            <a:headEnd/>
            <a:tailEnd/>
          </a:ln>
        </p:spPr>
      </p:pic>
      <p:sp>
        <p:nvSpPr>
          <p:cNvPr id="35847" name="Line 11"/>
          <p:cNvSpPr>
            <a:spLocks noChangeShapeType="1"/>
          </p:cNvSpPr>
          <p:nvPr/>
        </p:nvSpPr>
        <p:spPr bwMode="auto">
          <a:xfrm flipH="1">
            <a:off x="6438900" y="2590800"/>
            <a:ext cx="1514475" cy="0"/>
          </a:xfrm>
          <a:prstGeom prst="line">
            <a:avLst/>
          </a:prstGeom>
          <a:noFill/>
          <a:ln w="57150">
            <a:solidFill>
              <a:srgbClr val="0070C0"/>
            </a:solidFill>
            <a:round/>
            <a:headEnd/>
            <a:tailEnd type="stealth" w="med" len="med"/>
          </a:ln>
        </p:spPr>
        <p:txBody>
          <a:bodyPr/>
          <a:lstStyle/>
          <a:p>
            <a:endParaRPr lang="en-US"/>
          </a:p>
        </p:txBody>
      </p:sp>
      <p:sp>
        <p:nvSpPr>
          <p:cNvPr id="14" name="TextBox 13"/>
          <p:cNvSpPr txBox="1"/>
          <p:nvPr/>
        </p:nvSpPr>
        <p:spPr>
          <a:xfrm>
            <a:off x="7138989" y="2329190"/>
            <a:ext cx="1790699" cy="738664"/>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36" charset="-128"/>
              </a:rPr>
              <a:t>Click on the </a:t>
            </a:r>
            <a:r>
              <a:rPr lang="en-US" sz="1400" b="1" dirty="0">
                <a:solidFill>
                  <a:schemeClr val="tx2"/>
                </a:solidFill>
                <a:ea typeface="ＭＳ Ｐゴシック" pitchFamily="36" charset="-128"/>
              </a:rPr>
              <a:t>Service Opportunities</a:t>
            </a:r>
            <a:r>
              <a:rPr lang="en-US" sz="1400" dirty="0">
                <a:solidFill>
                  <a:schemeClr val="tx2"/>
                </a:solidFill>
                <a:ea typeface="ＭＳ Ｐゴシック" pitchFamily="36" charset="-128"/>
              </a:rPr>
              <a:t> tab</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8229600" cy="1143000"/>
          </a:xfrm>
        </p:spPr>
        <p:txBody>
          <a:bodyPr>
            <a:normAutofit fontScale="90000"/>
          </a:bodyPr>
          <a:lstStyle/>
          <a:p>
            <a:pPr eaLnBrk="1" hangingPunct="1"/>
            <a:r>
              <a:rPr lang="en-US" dirty="0" smtClean="0">
                <a:solidFill>
                  <a:srgbClr val="0070C0"/>
                </a:solidFill>
                <a:ea typeface="ＭＳ Ｐゴシック" pitchFamily="34" charset="-128"/>
              </a:rPr>
              <a:t>Create a Service Opportunity Listing</a:t>
            </a:r>
          </a:p>
        </p:txBody>
      </p:sp>
      <p:sp>
        <p:nvSpPr>
          <p:cNvPr id="36867"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36868" name="Slide Number Placeholder 4"/>
          <p:cNvSpPr txBox="1">
            <a:spLocks noGrp="1"/>
          </p:cNvSpPr>
          <p:nvPr/>
        </p:nvSpPr>
        <p:spPr bwMode="auto">
          <a:xfrm>
            <a:off x="4362450" y="701675"/>
            <a:ext cx="457200" cy="441325"/>
          </a:xfrm>
          <a:prstGeom prst="rect">
            <a:avLst/>
          </a:prstGeom>
          <a:noFill/>
          <a:ln w="9525">
            <a:noFill/>
            <a:miter lim="800000"/>
            <a:headEnd/>
            <a:tailEnd/>
          </a:ln>
        </p:spPr>
        <p:txBody>
          <a:bodyPr lIns="45720" rIns="45720" anchor="ctr"/>
          <a:lstStyle/>
          <a:p>
            <a:pPr algn="ctr"/>
            <a:fld id="{05E88A9D-5FE6-470D-84C6-10A16AF273B4}" type="slidenum">
              <a:rPr lang="en-US" sz="1600">
                <a:solidFill>
                  <a:srgbClr val="0070C0"/>
                </a:solidFill>
                <a:latin typeface="Calibri" pitchFamily="34" charset="0"/>
              </a:rPr>
              <a:pPr algn="ctr"/>
              <a:t>34</a:t>
            </a:fld>
            <a:endParaRPr lang="en-US" sz="1600" dirty="0">
              <a:solidFill>
                <a:srgbClr val="0070C0"/>
              </a:solidFill>
              <a:latin typeface="Calibri" pitchFamily="34" charset="0"/>
            </a:endParaRPr>
          </a:p>
        </p:txBody>
      </p:sp>
      <p:sp>
        <p:nvSpPr>
          <p:cNvPr id="36869"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pic>
        <p:nvPicPr>
          <p:cNvPr id="36870" name="Picture 12"/>
          <p:cNvPicPr>
            <a:picLocks noChangeAspect="1" noChangeArrowheads="1"/>
          </p:cNvPicPr>
          <p:nvPr/>
        </p:nvPicPr>
        <p:blipFill>
          <a:blip r:embed="rId3" cstate="print"/>
          <a:srcRect/>
          <a:stretch>
            <a:fillRect/>
          </a:stretch>
        </p:blipFill>
        <p:spPr bwMode="auto">
          <a:xfrm>
            <a:off x="304800" y="1295400"/>
            <a:ext cx="6704013" cy="4565650"/>
          </a:xfrm>
          <a:prstGeom prst="rect">
            <a:avLst/>
          </a:prstGeom>
          <a:noFill/>
          <a:ln w="28575">
            <a:solidFill>
              <a:schemeClr val="tx1"/>
            </a:solidFill>
            <a:miter lim="800000"/>
            <a:headEnd/>
            <a:tailEnd/>
          </a:ln>
        </p:spPr>
      </p:pic>
      <p:sp>
        <p:nvSpPr>
          <p:cNvPr id="36871" name="Line 11"/>
          <p:cNvSpPr>
            <a:spLocks noChangeShapeType="1"/>
          </p:cNvSpPr>
          <p:nvPr/>
        </p:nvSpPr>
        <p:spPr bwMode="auto">
          <a:xfrm flipH="1" flipV="1">
            <a:off x="3575050" y="2743200"/>
            <a:ext cx="5260975" cy="0"/>
          </a:xfrm>
          <a:prstGeom prst="line">
            <a:avLst/>
          </a:prstGeom>
          <a:noFill/>
          <a:ln w="57150">
            <a:solidFill>
              <a:srgbClr val="0070C0"/>
            </a:solidFill>
            <a:round/>
            <a:headEnd/>
            <a:tailEnd type="stealth" w="med" len="med"/>
          </a:ln>
        </p:spPr>
        <p:txBody>
          <a:bodyPr/>
          <a:lstStyle/>
          <a:p>
            <a:endParaRPr lang="en-US"/>
          </a:p>
        </p:txBody>
      </p:sp>
      <p:sp>
        <p:nvSpPr>
          <p:cNvPr id="13" name="TextBox 12"/>
          <p:cNvSpPr txBox="1"/>
          <p:nvPr/>
        </p:nvSpPr>
        <p:spPr>
          <a:xfrm>
            <a:off x="7121526" y="2481590"/>
            <a:ext cx="1790699" cy="738664"/>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Click on </a:t>
            </a:r>
            <a:r>
              <a:rPr lang="en-US" sz="1400" b="1" dirty="0">
                <a:solidFill>
                  <a:schemeClr val="tx2"/>
                </a:solidFill>
                <a:ea typeface="ＭＳ Ｐゴシック" pitchFamily="68" charset="-128"/>
              </a:rPr>
              <a:t>Create Opportunity Listing</a:t>
            </a:r>
            <a:endParaRPr lang="en-US" sz="1400" dirty="0">
              <a:solidFill>
                <a:schemeClr val="tx2"/>
              </a:solidFill>
              <a:ea typeface="ＭＳ Ｐゴシック" pitchFamily="68" charset="-128"/>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0"/>
            <a:ext cx="8229600" cy="1143000"/>
          </a:xfrm>
        </p:spPr>
        <p:txBody>
          <a:bodyPr>
            <a:normAutofit fontScale="90000"/>
          </a:bodyPr>
          <a:lstStyle/>
          <a:p>
            <a:pPr eaLnBrk="1" hangingPunct="1"/>
            <a:r>
              <a:rPr lang="en-US" dirty="0" smtClean="0">
                <a:solidFill>
                  <a:srgbClr val="0070C0"/>
                </a:solidFill>
                <a:ea typeface="ＭＳ Ｐゴシック" pitchFamily="34" charset="-128"/>
              </a:rPr>
              <a:t>Create a Service Opportunity Listing</a:t>
            </a:r>
          </a:p>
        </p:txBody>
      </p:sp>
      <p:sp>
        <p:nvSpPr>
          <p:cNvPr id="37891"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37892" name="Slide Number Placeholder 4"/>
          <p:cNvSpPr txBox="1">
            <a:spLocks noGrp="1"/>
          </p:cNvSpPr>
          <p:nvPr/>
        </p:nvSpPr>
        <p:spPr bwMode="auto">
          <a:xfrm>
            <a:off x="4344988" y="701675"/>
            <a:ext cx="457200" cy="441325"/>
          </a:xfrm>
          <a:prstGeom prst="rect">
            <a:avLst/>
          </a:prstGeom>
          <a:noFill/>
          <a:ln w="9525">
            <a:noFill/>
            <a:miter lim="800000"/>
            <a:headEnd/>
            <a:tailEnd/>
          </a:ln>
        </p:spPr>
        <p:txBody>
          <a:bodyPr lIns="45720" rIns="45720" anchor="ctr"/>
          <a:lstStyle/>
          <a:p>
            <a:pPr algn="ctr"/>
            <a:fld id="{869153EA-1F1C-42A7-84E0-8BE17D0559CD}" type="slidenum">
              <a:rPr lang="en-US" sz="1600">
                <a:solidFill>
                  <a:srgbClr val="0070C0"/>
                </a:solidFill>
                <a:latin typeface="Calibri" pitchFamily="34" charset="0"/>
              </a:rPr>
              <a:pPr algn="ctr"/>
              <a:t>35</a:t>
            </a:fld>
            <a:endParaRPr lang="en-US" sz="1600" dirty="0">
              <a:solidFill>
                <a:srgbClr val="0070C0"/>
              </a:solidFill>
              <a:latin typeface="Calibri" pitchFamily="34" charset="0"/>
            </a:endParaRPr>
          </a:p>
        </p:txBody>
      </p:sp>
      <p:pic>
        <p:nvPicPr>
          <p:cNvPr id="37893" name="Picture 26"/>
          <p:cNvPicPr>
            <a:picLocks noChangeAspect="1" noChangeArrowheads="1"/>
          </p:cNvPicPr>
          <p:nvPr/>
        </p:nvPicPr>
        <p:blipFill>
          <a:blip r:embed="rId3" cstate="print"/>
          <a:srcRect t="7214"/>
          <a:stretch>
            <a:fillRect/>
          </a:stretch>
        </p:blipFill>
        <p:spPr bwMode="auto">
          <a:xfrm>
            <a:off x="241300" y="1143000"/>
            <a:ext cx="6608763" cy="4651375"/>
          </a:xfrm>
          <a:prstGeom prst="rect">
            <a:avLst/>
          </a:prstGeom>
          <a:noFill/>
          <a:ln w="28575">
            <a:solidFill>
              <a:schemeClr val="tx2"/>
            </a:solidFill>
            <a:miter lim="800000"/>
            <a:headEnd/>
            <a:tailEnd/>
          </a:ln>
        </p:spPr>
      </p:pic>
      <p:sp>
        <p:nvSpPr>
          <p:cNvPr id="37894" name="Line 11"/>
          <p:cNvSpPr>
            <a:spLocks noChangeShapeType="1"/>
          </p:cNvSpPr>
          <p:nvPr/>
        </p:nvSpPr>
        <p:spPr bwMode="auto">
          <a:xfrm flipH="1">
            <a:off x="6181725" y="5638800"/>
            <a:ext cx="1374775" cy="0"/>
          </a:xfrm>
          <a:prstGeom prst="line">
            <a:avLst/>
          </a:prstGeom>
          <a:noFill/>
          <a:ln w="57150">
            <a:solidFill>
              <a:schemeClr val="tx2"/>
            </a:solidFill>
            <a:round/>
            <a:headEnd/>
            <a:tailEnd type="stealth" w="med" len="med"/>
          </a:ln>
        </p:spPr>
        <p:txBody>
          <a:bodyPr/>
          <a:lstStyle/>
          <a:p>
            <a:endParaRPr lang="en-US"/>
          </a:p>
        </p:txBody>
      </p:sp>
      <p:sp>
        <p:nvSpPr>
          <p:cNvPr id="40" name="TextBox 39"/>
          <p:cNvSpPr txBox="1"/>
          <p:nvPr/>
        </p:nvSpPr>
        <p:spPr>
          <a:xfrm>
            <a:off x="7097715" y="5377190"/>
            <a:ext cx="1790699" cy="523220"/>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ea typeface="ＭＳ Ｐゴシック" pitchFamily="68" charset="-128"/>
              </a:rPr>
              <a:t>Click </a:t>
            </a:r>
            <a:r>
              <a:rPr lang="en-US" sz="1400" b="1" dirty="0">
                <a:solidFill>
                  <a:schemeClr val="tx2"/>
                </a:solidFill>
                <a:ea typeface="ＭＳ Ｐゴシック" pitchFamily="68" charset="-128"/>
              </a:rPr>
              <a:t>Next</a:t>
            </a:r>
            <a:r>
              <a:rPr lang="en-US" sz="1400" dirty="0">
                <a:solidFill>
                  <a:schemeClr val="tx2"/>
                </a:solidFill>
                <a:ea typeface="ＭＳ Ｐゴシック" pitchFamily="68" charset="-128"/>
              </a:rPr>
              <a:t> to go to the next screen</a:t>
            </a:r>
          </a:p>
        </p:txBody>
      </p:sp>
      <p:sp>
        <p:nvSpPr>
          <p:cNvPr id="37898" name="Text Box 32"/>
          <p:cNvSpPr txBox="1">
            <a:spLocks noChangeArrowheads="1"/>
          </p:cNvSpPr>
          <p:nvPr/>
        </p:nvSpPr>
        <p:spPr bwMode="auto">
          <a:xfrm>
            <a:off x="5861050" y="1358900"/>
            <a:ext cx="920750" cy="307975"/>
          </a:xfrm>
          <a:prstGeom prst="rect">
            <a:avLst/>
          </a:prstGeom>
          <a:solidFill>
            <a:schemeClr val="tx2"/>
          </a:solidFill>
          <a:ln w="9525">
            <a:noFill/>
            <a:miter lim="800000"/>
            <a:headEnd/>
            <a:tailEnd/>
          </a:ln>
        </p:spPr>
        <p:txBody>
          <a:bodyPr>
            <a:spAutoFit/>
          </a:bodyPr>
          <a:lstStyle/>
          <a:p>
            <a:r>
              <a:rPr lang="en-US" sz="1400">
                <a:solidFill>
                  <a:srgbClr val="FFFFFF"/>
                </a:solidFill>
                <a:latin typeface="Calibri" pitchFamily="34" charset="0"/>
              </a:rPr>
              <a:t>Screen 1</a:t>
            </a:r>
          </a:p>
        </p:txBody>
      </p:sp>
      <p:sp>
        <p:nvSpPr>
          <p:cNvPr id="37899" name="Text Box 32"/>
          <p:cNvSpPr txBox="1">
            <a:spLocks noChangeArrowheads="1"/>
          </p:cNvSpPr>
          <p:nvPr/>
        </p:nvSpPr>
        <p:spPr bwMode="auto">
          <a:xfrm>
            <a:off x="4641851" y="4324350"/>
            <a:ext cx="2208212" cy="942975"/>
          </a:xfrm>
          <a:prstGeom prst="rect">
            <a:avLst/>
          </a:prstGeom>
          <a:solidFill>
            <a:schemeClr val="tx2"/>
          </a:solidFill>
          <a:ln w="9525">
            <a:noFill/>
            <a:miter lim="800000"/>
            <a:headEnd/>
            <a:tailEnd/>
          </a:ln>
        </p:spPr>
        <p:txBody>
          <a:bodyPr>
            <a:spAutoFit/>
          </a:bodyPr>
          <a:lstStyle/>
          <a:p>
            <a:r>
              <a:rPr lang="en-US" sz="1400" dirty="0">
                <a:solidFill>
                  <a:srgbClr val="FFFFFF"/>
                </a:solidFill>
                <a:latin typeface="Calibri" pitchFamily="34" charset="0"/>
              </a:rPr>
              <a:t>Clicking on </a:t>
            </a:r>
            <a:r>
              <a:rPr lang="en-US" sz="1400" b="1" dirty="0">
                <a:solidFill>
                  <a:srgbClr val="FFFFFF"/>
                </a:solidFill>
                <a:latin typeface="Calibri" pitchFamily="34" charset="0"/>
              </a:rPr>
              <a:t>Next</a:t>
            </a:r>
            <a:r>
              <a:rPr lang="en-US" sz="1400" dirty="0">
                <a:solidFill>
                  <a:srgbClr val="FFFFFF"/>
                </a:solidFill>
                <a:latin typeface="Calibri" pitchFamily="34" charset="0"/>
              </a:rPr>
              <a:t> doesn’t save the data. Data won’t be saved until you click </a:t>
            </a:r>
            <a:r>
              <a:rPr lang="en-US" sz="1400" b="1" dirty="0">
                <a:solidFill>
                  <a:srgbClr val="FFFFFF"/>
                </a:solidFill>
                <a:latin typeface="Calibri" pitchFamily="34" charset="0"/>
              </a:rPr>
              <a:t>Save</a:t>
            </a:r>
            <a:r>
              <a:rPr lang="en-US" sz="1400" dirty="0">
                <a:solidFill>
                  <a:srgbClr val="FFFFFF"/>
                </a:solidFill>
                <a:latin typeface="Calibri" pitchFamily="34" charset="0"/>
              </a:rPr>
              <a:t> on Screen 3</a:t>
            </a:r>
          </a:p>
        </p:txBody>
      </p:sp>
      <p:sp>
        <p:nvSpPr>
          <p:cNvPr id="37900"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grpSp>
        <p:nvGrpSpPr>
          <p:cNvPr id="37901" name="Group 27"/>
          <p:cNvGrpSpPr>
            <a:grpSpLocks/>
          </p:cNvGrpSpPr>
          <p:nvPr/>
        </p:nvGrpSpPr>
        <p:grpSpPr bwMode="auto">
          <a:xfrm>
            <a:off x="4344988" y="1512888"/>
            <a:ext cx="3194050" cy="304800"/>
            <a:chOff x="2760" y="1206"/>
            <a:chExt cx="2012" cy="192"/>
          </a:xfrm>
        </p:grpSpPr>
        <p:sp>
          <p:nvSpPr>
            <p:cNvPr id="37917" name="Line 11"/>
            <p:cNvSpPr>
              <a:spLocks noChangeShapeType="1"/>
            </p:cNvSpPr>
            <p:nvPr/>
          </p:nvSpPr>
          <p:spPr bwMode="auto">
            <a:xfrm flipH="1" flipV="1">
              <a:off x="2772" y="1206"/>
              <a:ext cx="0" cy="192"/>
            </a:xfrm>
            <a:prstGeom prst="line">
              <a:avLst/>
            </a:prstGeom>
            <a:noFill/>
            <a:ln w="57150">
              <a:solidFill>
                <a:schemeClr val="tx2"/>
              </a:solidFill>
              <a:round/>
              <a:headEnd/>
              <a:tailEnd type="stealth" w="med" len="med"/>
            </a:ln>
          </p:spPr>
          <p:txBody>
            <a:bodyPr/>
            <a:lstStyle/>
            <a:p>
              <a:endParaRPr lang="en-US"/>
            </a:p>
          </p:txBody>
        </p:sp>
        <p:sp>
          <p:nvSpPr>
            <p:cNvPr id="37918" name="Line 26"/>
            <p:cNvSpPr>
              <a:spLocks noChangeShapeType="1"/>
            </p:cNvSpPr>
            <p:nvPr/>
          </p:nvSpPr>
          <p:spPr bwMode="auto">
            <a:xfrm>
              <a:off x="2760" y="1386"/>
              <a:ext cx="2012" cy="0"/>
            </a:xfrm>
            <a:prstGeom prst="line">
              <a:avLst/>
            </a:prstGeom>
            <a:noFill/>
            <a:ln w="57150">
              <a:solidFill>
                <a:schemeClr val="tx2"/>
              </a:solidFill>
              <a:round/>
              <a:headEnd/>
              <a:tailEnd/>
            </a:ln>
          </p:spPr>
          <p:txBody>
            <a:bodyPr/>
            <a:lstStyle/>
            <a:p>
              <a:endParaRPr lang="en-US"/>
            </a:p>
          </p:txBody>
        </p:sp>
      </p:grpSp>
      <p:grpSp>
        <p:nvGrpSpPr>
          <p:cNvPr id="37902" name="Group 31"/>
          <p:cNvGrpSpPr>
            <a:grpSpLocks/>
          </p:cNvGrpSpPr>
          <p:nvPr/>
        </p:nvGrpSpPr>
        <p:grpSpPr bwMode="auto">
          <a:xfrm>
            <a:off x="4194175" y="1817688"/>
            <a:ext cx="3194050" cy="1554163"/>
            <a:chOff x="2695" y="1452"/>
            <a:chExt cx="2012" cy="979"/>
          </a:xfrm>
        </p:grpSpPr>
        <p:sp>
          <p:nvSpPr>
            <p:cNvPr id="37915" name="Line 11"/>
            <p:cNvSpPr>
              <a:spLocks noChangeShapeType="1"/>
            </p:cNvSpPr>
            <p:nvPr/>
          </p:nvSpPr>
          <p:spPr bwMode="auto">
            <a:xfrm flipH="1" flipV="1">
              <a:off x="2713" y="1452"/>
              <a:ext cx="0" cy="979"/>
            </a:xfrm>
            <a:prstGeom prst="line">
              <a:avLst/>
            </a:prstGeom>
            <a:noFill/>
            <a:ln w="57150">
              <a:solidFill>
                <a:schemeClr val="tx2"/>
              </a:solidFill>
              <a:round/>
              <a:headEnd/>
              <a:tailEnd type="stealth" w="med" len="med"/>
            </a:ln>
          </p:spPr>
          <p:txBody>
            <a:bodyPr/>
            <a:lstStyle/>
            <a:p>
              <a:endParaRPr lang="en-US"/>
            </a:p>
          </p:txBody>
        </p:sp>
        <p:sp>
          <p:nvSpPr>
            <p:cNvPr id="37916" name="Line 30"/>
            <p:cNvSpPr>
              <a:spLocks noChangeShapeType="1"/>
            </p:cNvSpPr>
            <p:nvPr/>
          </p:nvSpPr>
          <p:spPr bwMode="auto">
            <a:xfrm>
              <a:off x="2695" y="2425"/>
              <a:ext cx="2012" cy="0"/>
            </a:xfrm>
            <a:prstGeom prst="line">
              <a:avLst/>
            </a:prstGeom>
            <a:noFill/>
            <a:ln w="57150">
              <a:solidFill>
                <a:schemeClr val="tx2"/>
              </a:solidFill>
              <a:round/>
              <a:headEnd/>
              <a:tailEnd/>
            </a:ln>
          </p:spPr>
          <p:txBody>
            <a:bodyPr/>
            <a:lstStyle/>
            <a:p>
              <a:endParaRPr lang="en-US"/>
            </a:p>
          </p:txBody>
        </p:sp>
      </p:grpSp>
      <p:grpSp>
        <p:nvGrpSpPr>
          <p:cNvPr id="37903" name="Group 32"/>
          <p:cNvGrpSpPr>
            <a:grpSpLocks/>
          </p:cNvGrpSpPr>
          <p:nvPr/>
        </p:nvGrpSpPr>
        <p:grpSpPr bwMode="auto">
          <a:xfrm>
            <a:off x="3584575" y="3524250"/>
            <a:ext cx="4111625" cy="800100"/>
            <a:chOff x="2760" y="1206"/>
            <a:chExt cx="2012" cy="192"/>
          </a:xfrm>
        </p:grpSpPr>
        <p:sp>
          <p:nvSpPr>
            <p:cNvPr id="37913" name="Line 11"/>
            <p:cNvSpPr>
              <a:spLocks noChangeShapeType="1"/>
            </p:cNvSpPr>
            <p:nvPr/>
          </p:nvSpPr>
          <p:spPr bwMode="auto">
            <a:xfrm flipH="1" flipV="1">
              <a:off x="2772" y="1206"/>
              <a:ext cx="0" cy="192"/>
            </a:xfrm>
            <a:prstGeom prst="line">
              <a:avLst/>
            </a:prstGeom>
            <a:noFill/>
            <a:ln w="57150">
              <a:solidFill>
                <a:schemeClr val="tx2"/>
              </a:solidFill>
              <a:round/>
              <a:headEnd/>
              <a:tailEnd type="stealth" w="med" len="med"/>
            </a:ln>
          </p:spPr>
          <p:txBody>
            <a:bodyPr/>
            <a:lstStyle/>
            <a:p>
              <a:endParaRPr lang="en-US"/>
            </a:p>
          </p:txBody>
        </p:sp>
        <p:sp>
          <p:nvSpPr>
            <p:cNvPr id="37914" name="Line 34"/>
            <p:cNvSpPr>
              <a:spLocks noChangeShapeType="1"/>
            </p:cNvSpPr>
            <p:nvPr/>
          </p:nvSpPr>
          <p:spPr bwMode="auto">
            <a:xfrm>
              <a:off x="2760" y="1386"/>
              <a:ext cx="2012" cy="0"/>
            </a:xfrm>
            <a:prstGeom prst="line">
              <a:avLst/>
            </a:prstGeom>
            <a:noFill/>
            <a:ln w="57150">
              <a:solidFill>
                <a:schemeClr val="tx2"/>
              </a:solidFill>
              <a:round/>
              <a:headEnd/>
              <a:tailEnd/>
            </a:ln>
          </p:spPr>
          <p:txBody>
            <a:bodyPr/>
            <a:lstStyle/>
            <a:p>
              <a:endParaRPr lang="en-US"/>
            </a:p>
          </p:txBody>
        </p:sp>
      </p:grpSp>
      <p:sp>
        <p:nvSpPr>
          <p:cNvPr id="34" name="TextBox 33"/>
          <p:cNvSpPr txBox="1"/>
          <p:nvPr/>
        </p:nvSpPr>
        <p:spPr>
          <a:xfrm>
            <a:off x="6896101" y="865068"/>
            <a:ext cx="1790699" cy="1878131"/>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If you choose </a:t>
            </a:r>
            <a:r>
              <a:rPr lang="en-US" sz="1400" b="1" dirty="0">
                <a:solidFill>
                  <a:schemeClr val="tx2"/>
                </a:solidFill>
                <a:ea typeface="ＭＳ Ｐゴシック" pitchFamily="68" charset="-128"/>
              </a:rPr>
              <a:t>Yes</a:t>
            </a:r>
            <a:r>
              <a:rPr lang="en-US" sz="1400" dirty="0">
                <a:solidFill>
                  <a:schemeClr val="tx2"/>
                </a:solidFill>
                <a:ea typeface="ＭＳ Ｐゴシック" pitchFamily="68" charset="-128"/>
              </a:rPr>
              <a:t> your listing will be available to potential applicants once it is approved by the CNCS Recruitment Specialist</a:t>
            </a:r>
          </a:p>
        </p:txBody>
      </p:sp>
      <p:sp>
        <p:nvSpPr>
          <p:cNvPr id="36" name="TextBox 35"/>
          <p:cNvSpPr txBox="1"/>
          <p:nvPr/>
        </p:nvSpPr>
        <p:spPr>
          <a:xfrm>
            <a:off x="7045326" y="2895600"/>
            <a:ext cx="1790699" cy="738664"/>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ea typeface="ＭＳ Ｐゴシック" pitchFamily="68" charset="-128"/>
              </a:rPr>
              <a:t>Select the Project Type from the dropdown menu</a:t>
            </a:r>
          </a:p>
        </p:txBody>
      </p:sp>
      <p:sp>
        <p:nvSpPr>
          <p:cNvPr id="38" name="TextBox 37"/>
          <p:cNvSpPr txBox="1"/>
          <p:nvPr/>
        </p:nvSpPr>
        <p:spPr>
          <a:xfrm>
            <a:off x="7097715" y="3810000"/>
            <a:ext cx="1790699" cy="1513733"/>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ea typeface="ＭＳ Ｐゴシック" pitchFamily="68" charset="-128"/>
              </a:rPr>
              <a:t>Enter the email address correctly.  Notifications of applications submitted will be sent to this email address</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0"/>
            <a:ext cx="8229600" cy="1143000"/>
          </a:xfrm>
        </p:spPr>
        <p:txBody>
          <a:bodyPr>
            <a:normAutofit fontScale="90000"/>
          </a:bodyPr>
          <a:lstStyle/>
          <a:p>
            <a:pPr eaLnBrk="1" hangingPunct="1"/>
            <a:r>
              <a:rPr lang="en-US" dirty="0" smtClean="0">
                <a:solidFill>
                  <a:srgbClr val="0070C0"/>
                </a:solidFill>
                <a:ea typeface="ＭＳ Ｐゴシック" pitchFamily="34" charset="-128"/>
              </a:rPr>
              <a:t>Create a Service Opportunity Listing</a:t>
            </a:r>
          </a:p>
        </p:txBody>
      </p:sp>
      <p:sp>
        <p:nvSpPr>
          <p:cNvPr id="38915"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38916" name="Slide Number Placeholder 4"/>
          <p:cNvSpPr txBox="1">
            <a:spLocks noGrp="1"/>
          </p:cNvSpPr>
          <p:nvPr/>
        </p:nvSpPr>
        <p:spPr bwMode="auto">
          <a:xfrm>
            <a:off x="4362450" y="701675"/>
            <a:ext cx="457200" cy="441325"/>
          </a:xfrm>
          <a:prstGeom prst="rect">
            <a:avLst/>
          </a:prstGeom>
          <a:noFill/>
          <a:ln w="9525">
            <a:noFill/>
            <a:miter lim="800000"/>
            <a:headEnd/>
            <a:tailEnd/>
          </a:ln>
        </p:spPr>
        <p:txBody>
          <a:bodyPr lIns="45720" rIns="45720" anchor="ctr"/>
          <a:lstStyle/>
          <a:p>
            <a:pPr algn="ctr"/>
            <a:fld id="{4347E4A6-6AE4-4515-AEB6-A107A12F1DBA}" type="slidenum">
              <a:rPr lang="en-US" sz="1600">
                <a:solidFill>
                  <a:srgbClr val="0070C0"/>
                </a:solidFill>
                <a:latin typeface="Calibri" pitchFamily="34" charset="0"/>
              </a:rPr>
              <a:pPr algn="ctr"/>
              <a:t>36</a:t>
            </a:fld>
            <a:endParaRPr lang="en-US" sz="1600" dirty="0">
              <a:solidFill>
                <a:srgbClr val="0070C0"/>
              </a:solidFill>
              <a:latin typeface="Calibri" pitchFamily="34" charset="0"/>
            </a:endParaRPr>
          </a:p>
        </p:txBody>
      </p:sp>
      <p:pic>
        <p:nvPicPr>
          <p:cNvPr id="38917" name="Picture 18"/>
          <p:cNvPicPr>
            <a:picLocks noChangeAspect="1" noChangeArrowheads="1"/>
          </p:cNvPicPr>
          <p:nvPr/>
        </p:nvPicPr>
        <p:blipFill>
          <a:blip r:embed="rId3" cstate="print"/>
          <a:srcRect/>
          <a:stretch>
            <a:fillRect/>
          </a:stretch>
        </p:blipFill>
        <p:spPr bwMode="auto">
          <a:xfrm>
            <a:off x="249238" y="1295400"/>
            <a:ext cx="6575425" cy="4622800"/>
          </a:xfrm>
          <a:prstGeom prst="rect">
            <a:avLst/>
          </a:prstGeom>
          <a:noFill/>
          <a:ln w="28575">
            <a:solidFill>
              <a:schemeClr val="tx2"/>
            </a:solidFill>
            <a:miter lim="800000"/>
            <a:headEnd/>
            <a:tailEnd/>
          </a:ln>
        </p:spPr>
      </p:pic>
      <p:sp>
        <p:nvSpPr>
          <p:cNvPr id="38918" name="AutoShape 27"/>
          <p:cNvSpPr>
            <a:spLocks/>
          </p:cNvSpPr>
          <p:nvPr/>
        </p:nvSpPr>
        <p:spPr bwMode="auto">
          <a:xfrm rot="10800000">
            <a:off x="5014913" y="2819400"/>
            <a:ext cx="228600" cy="609600"/>
          </a:xfrm>
          <a:prstGeom prst="leftBrace">
            <a:avLst>
              <a:gd name="adj1" fmla="val 41667"/>
              <a:gd name="adj2" fmla="val 50000"/>
            </a:avLst>
          </a:prstGeom>
          <a:noFill/>
          <a:ln w="57150">
            <a:solidFill>
              <a:schemeClr val="tx2"/>
            </a:solidFill>
            <a:round/>
            <a:headEnd/>
            <a:tailEnd/>
          </a:ln>
        </p:spPr>
        <p:txBody>
          <a:bodyPr wrap="none" anchor="ctr"/>
          <a:lstStyle/>
          <a:p>
            <a:endParaRPr lang="en-US"/>
          </a:p>
        </p:txBody>
      </p:sp>
      <p:sp>
        <p:nvSpPr>
          <p:cNvPr id="38919" name="Line 11"/>
          <p:cNvSpPr>
            <a:spLocks noChangeShapeType="1"/>
          </p:cNvSpPr>
          <p:nvPr/>
        </p:nvSpPr>
        <p:spPr bwMode="auto">
          <a:xfrm flipH="1" flipV="1">
            <a:off x="5221067" y="3124200"/>
            <a:ext cx="2492375" cy="0"/>
          </a:xfrm>
          <a:prstGeom prst="line">
            <a:avLst/>
          </a:prstGeom>
          <a:noFill/>
          <a:ln w="57150">
            <a:solidFill>
              <a:schemeClr val="tx2"/>
            </a:solidFill>
            <a:round/>
            <a:headEnd/>
            <a:tailEnd/>
          </a:ln>
        </p:spPr>
        <p:txBody>
          <a:bodyPr/>
          <a:lstStyle/>
          <a:p>
            <a:endParaRPr lang="en-US"/>
          </a:p>
        </p:txBody>
      </p:sp>
      <p:sp>
        <p:nvSpPr>
          <p:cNvPr id="31" name="TextBox 30"/>
          <p:cNvSpPr txBox="1"/>
          <p:nvPr/>
        </p:nvSpPr>
        <p:spPr>
          <a:xfrm>
            <a:off x="7045326" y="2438400"/>
            <a:ext cx="1790699" cy="2462213"/>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Indicate whether or not you are accepting applications now, the dates you will accept them, and whether or not you will be accepting AmeriCorps applications</a:t>
            </a:r>
          </a:p>
        </p:txBody>
      </p:sp>
      <p:sp>
        <p:nvSpPr>
          <p:cNvPr id="38923" name="Text Box 32"/>
          <p:cNvSpPr txBox="1">
            <a:spLocks noChangeArrowheads="1"/>
          </p:cNvSpPr>
          <p:nvPr/>
        </p:nvSpPr>
        <p:spPr bwMode="auto">
          <a:xfrm>
            <a:off x="5903913" y="1364456"/>
            <a:ext cx="920750" cy="307975"/>
          </a:xfrm>
          <a:prstGeom prst="rect">
            <a:avLst/>
          </a:prstGeom>
          <a:solidFill>
            <a:schemeClr val="tx2"/>
          </a:solidFill>
          <a:ln w="9525">
            <a:noFill/>
            <a:miter lim="800000"/>
            <a:headEnd/>
            <a:tailEnd/>
          </a:ln>
        </p:spPr>
        <p:txBody>
          <a:bodyPr>
            <a:spAutoFit/>
          </a:bodyPr>
          <a:lstStyle/>
          <a:p>
            <a:r>
              <a:rPr lang="en-US" sz="1400" dirty="0">
                <a:solidFill>
                  <a:srgbClr val="FFFFFF"/>
                </a:solidFill>
                <a:latin typeface="Calibri" pitchFamily="34" charset="0"/>
              </a:rPr>
              <a:t>Screen 2</a:t>
            </a:r>
          </a:p>
        </p:txBody>
      </p:sp>
      <p:sp>
        <p:nvSpPr>
          <p:cNvPr id="38924"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grpSp>
        <p:nvGrpSpPr>
          <p:cNvPr id="38925" name="Group 26"/>
          <p:cNvGrpSpPr>
            <a:grpSpLocks/>
          </p:cNvGrpSpPr>
          <p:nvPr/>
        </p:nvGrpSpPr>
        <p:grpSpPr bwMode="auto">
          <a:xfrm>
            <a:off x="4629150" y="1672431"/>
            <a:ext cx="3194050" cy="566737"/>
            <a:chOff x="2904" y="1277"/>
            <a:chExt cx="2012" cy="357"/>
          </a:xfrm>
        </p:grpSpPr>
        <p:sp>
          <p:nvSpPr>
            <p:cNvPr id="38935" name="Line 11"/>
            <p:cNvSpPr>
              <a:spLocks noChangeShapeType="1"/>
            </p:cNvSpPr>
            <p:nvPr/>
          </p:nvSpPr>
          <p:spPr bwMode="auto">
            <a:xfrm flipH="1">
              <a:off x="3333" y="1457"/>
              <a:ext cx="0" cy="177"/>
            </a:xfrm>
            <a:prstGeom prst="line">
              <a:avLst/>
            </a:prstGeom>
            <a:noFill/>
            <a:ln w="57150">
              <a:solidFill>
                <a:schemeClr val="tx2"/>
              </a:solidFill>
              <a:round/>
              <a:headEnd/>
              <a:tailEnd type="stealth" w="med" len="med"/>
            </a:ln>
          </p:spPr>
          <p:txBody>
            <a:bodyPr/>
            <a:lstStyle/>
            <a:p>
              <a:endParaRPr lang="en-US"/>
            </a:p>
          </p:txBody>
        </p:sp>
        <p:grpSp>
          <p:nvGrpSpPr>
            <p:cNvPr id="38936" name="Group 23"/>
            <p:cNvGrpSpPr>
              <a:grpSpLocks/>
            </p:cNvGrpSpPr>
            <p:nvPr/>
          </p:nvGrpSpPr>
          <p:grpSpPr bwMode="auto">
            <a:xfrm>
              <a:off x="2904" y="1277"/>
              <a:ext cx="2012" cy="192"/>
              <a:chOff x="2760" y="1206"/>
              <a:chExt cx="2012" cy="192"/>
            </a:xfrm>
          </p:grpSpPr>
          <p:sp>
            <p:nvSpPr>
              <p:cNvPr id="38937" name="Line 11"/>
              <p:cNvSpPr>
                <a:spLocks noChangeShapeType="1"/>
              </p:cNvSpPr>
              <p:nvPr/>
            </p:nvSpPr>
            <p:spPr bwMode="auto">
              <a:xfrm flipH="1" flipV="1">
                <a:off x="2772" y="1206"/>
                <a:ext cx="0" cy="192"/>
              </a:xfrm>
              <a:prstGeom prst="line">
                <a:avLst/>
              </a:prstGeom>
              <a:noFill/>
              <a:ln w="57150">
                <a:solidFill>
                  <a:schemeClr val="tx2"/>
                </a:solidFill>
                <a:round/>
                <a:headEnd/>
                <a:tailEnd type="stealth" w="med" len="med"/>
              </a:ln>
            </p:spPr>
            <p:txBody>
              <a:bodyPr/>
              <a:lstStyle/>
              <a:p>
                <a:endParaRPr lang="en-US"/>
              </a:p>
            </p:txBody>
          </p:sp>
          <p:sp>
            <p:nvSpPr>
              <p:cNvPr id="38938" name="Line 25"/>
              <p:cNvSpPr>
                <a:spLocks noChangeShapeType="1"/>
              </p:cNvSpPr>
              <p:nvPr/>
            </p:nvSpPr>
            <p:spPr bwMode="auto">
              <a:xfrm>
                <a:off x="2760" y="1386"/>
                <a:ext cx="2012" cy="0"/>
              </a:xfrm>
              <a:prstGeom prst="line">
                <a:avLst/>
              </a:prstGeom>
              <a:noFill/>
              <a:ln w="57150">
                <a:solidFill>
                  <a:schemeClr val="tx2"/>
                </a:solidFill>
                <a:round/>
                <a:headEnd/>
                <a:tailEnd/>
              </a:ln>
            </p:spPr>
            <p:txBody>
              <a:bodyPr/>
              <a:lstStyle/>
              <a:p>
                <a:endParaRPr lang="en-US"/>
              </a:p>
            </p:txBody>
          </p:sp>
        </p:grpSp>
      </p:grpSp>
      <p:sp>
        <p:nvSpPr>
          <p:cNvPr id="27" name="TextBox 26"/>
          <p:cNvSpPr txBox="1"/>
          <p:nvPr/>
        </p:nvSpPr>
        <p:spPr>
          <a:xfrm>
            <a:off x="7045326" y="701675"/>
            <a:ext cx="1790699" cy="1600438"/>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All text must be within the defined character limits. Spaces and punctuation are counted as characters</a:t>
            </a:r>
          </a:p>
        </p:txBody>
      </p:sp>
      <p:grpSp>
        <p:nvGrpSpPr>
          <p:cNvPr id="38929" name="Group 27"/>
          <p:cNvGrpSpPr>
            <a:grpSpLocks/>
          </p:cNvGrpSpPr>
          <p:nvPr/>
        </p:nvGrpSpPr>
        <p:grpSpPr bwMode="auto">
          <a:xfrm flipV="1">
            <a:off x="5205795" y="5918200"/>
            <a:ext cx="2560637" cy="452438"/>
            <a:chOff x="2760" y="1206"/>
            <a:chExt cx="2012" cy="192"/>
          </a:xfrm>
        </p:grpSpPr>
        <p:sp>
          <p:nvSpPr>
            <p:cNvPr id="38933" name="Line 11"/>
            <p:cNvSpPr>
              <a:spLocks noChangeShapeType="1"/>
            </p:cNvSpPr>
            <p:nvPr/>
          </p:nvSpPr>
          <p:spPr bwMode="auto">
            <a:xfrm rot="10800000" flipH="1" flipV="1">
              <a:off x="2772" y="1206"/>
              <a:ext cx="0" cy="192"/>
            </a:xfrm>
            <a:prstGeom prst="line">
              <a:avLst/>
            </a:prstGeom>
            <a:noFill/>
            <a:ln w="57150">
              <a:solidFill>
                <a:schemeClr val="tx2"/>
              </a:solidFill>
              <a:round/>
              <a:headEnd/>
              <a:tailEnd type="stealth" w="med" len="med"/>
            </a:ln>
          </p:spPr>
          <p:txBody>
            <a:bodyPr/>
            <a:lstStyle/>
            <a:p>
              <a:endParaRPr lang="en-US"/>
            </a:p>
          </p:txBody>
        </p:sp>
        <p:sp>
          <p:nvSpPr>
            <p:cNvPr id="38934" name="Line 29"/>
            <p:cNvSpPr>
              <a:spLocks noChangeShapeType="1"/>
            </p:cNvSpPr>
            <p:nvPr/>
          </p:nvSpPr>
          <p:spPr bwMode="auto">
            <a:xfrm>
              <a:off x="2760" y="1208"/>
              <a:ext cx="2012" cy="0"/>
            </a:xfrm>
            <a:prstGeom prst="line">
              <a:avLst/>
            </a:prstGeom>
            <a:noFill/>
            <a:ln w="57150">
              <a:solidFill>
                <a:schemeClr val="tx2"/>
              </a:solidFill>
              <a:round/>
              <a:headEnd/>
              <a:tailEnd/>
            </a:ln>
          </p:spPr>
          <p:txBody>
            <a:bodyPr/>
            <a:lstStyle/>
            <a:p>
              <a:endParaRPr lang="en-US"/>
            </a:p>
          </p:txBody>
        </p:sp>
      </p:grpSp>
      <p:sp>
        <p:nvSpPr>
          <p:cNvPr id="33" name="TextBox 32"/>
          <p:cNvSpPr txBox="1"/>
          <p:nvPr/>
        </p:nvSpPr>
        <p:spPr>
          <a:xfrm>
            <a:off x="7045326" y="5117981"/>
            <a:ext cx="1790699" cy="1600438"/>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If you click </a:t>
            </a:r>
            <a:r>
              <a:rPr lang="en-US" sz="1400" b="1" dirty="0">
                <a:solidFill>
                  <a:schemeClr val="tx2"/>
                </a:solidFill>
                <a:ea typeface="ＭＳ Ｐゴシック" pitchFamily="68" charset="-128"/>
              </a:rPr>
              <a:t>Previous</a:t>
            </a:r>
            <a:r>
              <a:rPr lang="en-US" sz="1400" dirty="0">
                <a:solidFill>
                  <a:schemeClr val="tx2"/>
                </a:solidFill>
                <a:ea typeface="ＭＳ Ｐゴシック" pitchFamily="68" charset="-128"/>
              </a:rPr>
              <a:t>, it will take you to the previous screen but you will loose data entered on this one</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0"/>
            <a:ext cx="8229600" cy="1143000"/>
          </a:xfrm>
        </p:spPr>
        <p:txBody>
          <a:bodyPr>
            <a:normAutofit fontScale="90000"/>
          </a:bodyPr>
          <a:lstStyle/>
          <a:p>
            <a:pPr eaLnBrk="1" hangingPunct="1"/>
            <a:r>
              <a:rPr lang="en-US" dirty="0" smtClean="0">
                <a:solidFill>
                  <a:srgbClr val="0070C0"/>
                </a:solidFill>
                <a:ea typeface="ＭＳ Ｐゴシック" pitchFamily="34" charset="-128"/>
              </a:rPr>
              <a:t>Create a Service Opportunity Listing</a:t>
            </a:r>
          </a:p>
        </p:txBody>
      </p:sp>
      <p:sp>
        <p:nvSpPr>
          <p:cNvPr id="39939"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39940" name="Slide Number Placeholder 4"/>
          <p:cNvSpPr txBox="1">
            <a:spLocks noGrp="1"/>
          </p:cNvSpPr>
          <p:nvPr/>
        </p:nvSpPr>
        <p:spPr bwMode="auto">
          <a:xfrm>
            <a:off x="4362450" y="806450"/>
            <a:ext cx="457200" cy="441325"/>
          </a:xfrm>
          <a:prstGeom prst="rect">
            <a:avLst/>
          </a:prstGeom>
          <a:noFill/>
          <a:ln w="9525">
            <a:noFill/>
            <a:miter lim="800000"/>
            <a:headEnd/>
            <a:tailEnd/>
          </a:ln>
        </p:spPr>
        <p:txBody>
          <a:bodyPr lIns="45720" rIns="45720" anchor="ctr"/>
          <a:lstStyle/>
          <a:p>
            <a:pPr algn="ctr"/>
            <a:fld id="{F27C0E93-7336-4005-8FEE-9850D81F1348}" type="slidenum">
              <a:rPr lang="en-US" sz="1600">
                <a:solidFill>
                  <a:srgbClr val="0070C0"/>
                </a:solidFill>
                <a:latin typeface="Calibri" pitchFamily="34" charset="0"/>
              </a:rPr>
              <a:pPr algn="ctr"/>
              <a:t>37</a:t>
            </a:fld>
            <a:endParaRPr lang="en-US" sz="1600" dirty="0">
              <a:solidFill>
                <a:srgbClr val="0070C0"/>
              </a:solidFill>
              <a:latin typeface="Calibri" pitchFamily="34" charset="0"/>
            </a:endParaRPr>
          </a:p>
        </p:txBody>
      </p:sp>
      <p:sp>
        <p:nvSpPr>
          <p:cNvPr id="39941" name="Line 14"/>
          <p:cNvSpPr>
            <a:spLocks noChangeShapeType="1"/>
          </p:cNvSpPr>
          <p:nvPr/>
        </p:nvSpPr>
        <p:spPr bwMode="auto">
          <a:xfrm>
            <a:off x="7848600" y="5224463"/>
            <a:ext cx="0" cy="0"/>
          </a:xfrm>
          <a:prstGeom prst="line">
            <a:avLst/>
          </a:prstGeom>
          <a:noFill/>
          <a:ln w="9525">
            <a:solidFill>
              <a:schemeClr val="tx1"/>
            </a:solidFill>
            <a:round/>
            <a:headEnd/>
            <a:tailEnd type="triangle" w="med" len="med"/>
          </a:ln>
        </p:spPr>
        <p:txBody>
          <a:bodyPr/>
          <a:lstStyle/>
          <a:p>
            <a:endParaRPr lang="en-US"/>
          </a:p>
        </p:txBody>
      </p:sp>
      <p:pic>
        <p:nvPicPr>
          <p:cNvPr id="39942" name="Picture 20"/>
          <p:cNvPicPr>
            <a:picLocks noChangeAspect="1" noChangeArrowheads="1"/>
          </p:cNvPicPr>
          <p:nvPr/>
        </p:nvPicPr>
        <p:blipFill>
          <a:blip r:embed="rId3" cstate="print"/>
          <a:srcRect/>
          <a:stretch>
            <a:fillRect/>
          </a:stretch>
        </p:blipFill>
        <p:spPr bwMode="auto">
          <a:xfrm>
            <a:off x="304800" y="1247775"/>
            <a:ext cx="6564312" cy="4576762"/>
          </a:xfrm>
          <a:prstGeom prst="rect">
            <a:avLst/>
          </a:prstGeom>
          <a:noFill/>
          <a:ln w="28575">
            <a:solidFill>
              <a:schemeClr val="tx2"/>
            </a:solidFill>
            <a:miter lim="800000"/>
            <a:headEnd/>
            <a:tailEnd/>
          </a:ln>
        </p:spPr>
      </p:pic>
      <p:sp>
        <p:nvSpPr>
          <p:cNvPr id="39943" name="Text Box 32"/>
          <p:cNvSpPr txBox="1">
            <a:spLocks noChangeArrowheads="1"/>
          </p:cNvSpPr>
          <p:nvPr/>
        </p:nvSpPr>
        <p:spPr bwMode="auto">
          <a:xfrm>
            <a:off x="5937250" y="1657350"/>
            <a:ext cx="920750" cy="307975"/>
          </a:xfrm>
          <a:prstGeom prst="rect">
            <a:avLst/>
          </a:prstGeom>
          <a:solidFill>
            <a:schemeClr val="tx2"/>
          </a:solidFill>
          <a:ln w="9525">
            <a:noFill/>
            <a:miter lim="800000"/>
            <a:headEnd/>
            <a:tailEnd/>
          </a:ln>
        </p:spPr>
        <p:txBody>
          <a:bodyPr>
            <a:spAutoFit/>
          </a:bodyPr>
          <a:lstStyle/>
          <a:p>
            <a:r>
              <a:rPr lang="en-US" sz="1400" dirty="0">
                <a:solidFill>
                  <a:srgbClr val="FFFFFF"/>
                </a:solidFill>
                <a:latin typeface="Calibri" pitchFamily="34" charset="0"/>
              </a:rPr>
              <a:t>Screen 3</a:t>
            </a:r>
          </a:p>
        </p:txBody>
      </p:sp>
      <p:sp>
        <p:nvSpPr>
          <p:cNvPr id="39944"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grpSp>
        <p:nvGrpSpPr>
          <p:cNvPr id="39945" name="Group 32"/>
          <p:cNvGrpSpPr>
            <a:grpSpLocks/>
          </p:cNvGrpSpPr>
          <p:nvPr/>
        </p:nvGrpSpPr>
        <p:grpSpPr bwMode="auto">
          <a:xfrm>
            <a:off x="5248275" y="1657350"/>
            <a:ext cx="2560638" cy="3903663"/>
            <a:chOff x="3306" y="1298"/>
            <a:chExt cx="1613" cy="2459"/>
          </a:xfrm>
        </p:grpSpPr>
        <p:sp>
          <p:nvSpPr>
            <p:cNvPr id="39961" name="Line 11"/>
            <p:cNvSpPr>
              <a:spLocks noChangeShapeType="1"/>
            </p:cNvSpPr>
            <p:nvPr/>
          </p:nvSpPr>
          <p:spPr bwMode="auto">
            <a:xfrm flipH="1">
              <a:off x="3322" y="1298"/>
              <a:ext cx="0" cy="2459"/>
            </a:xfrm>
            <a:prstGeom prst="line">
              <a:avLst/>
            </a:prstGeom>
            <a:noFill/>
            <a:ln w="57150">
              <a:solidFill>
                <a:schemeClr val="tx2"/>
              </a:solidFill>
              <a:round/>
              <a:headEnd/>
              <a:tailEnd type="stealth" w="med" len="med"/>
            </a:ln>
          </p:spPr>
          <p:txBody>
            <a:bodyPr/>
            <a:lstStyle/>
            <a:p>
              <a:endParaRPr lang="en-US"/>
            </a:p>
          </p:txBody>
        </p:sp>
        <p:sp>
          <p:nvSpPr>
            <p:cNvPr id="39962" name="Line 24"/>
            <p:cNvSpPr>
              <a:spLocks noChangeShapeType="1"/>
            </p:cNvSpPr>
            <p:nvPr/>
          </p:nvSpPr>
          <p:spPr bwMode="auto">
            <a:xfrm flipV="1">
              <a:off x="3306" y="1310"/>
              <a:ext cx="1613" cy="0"/>
            </a:xfrm>
            <a:prstGeom prst="line">
              <a:avLst/>
            </a:prstGeom>
            <a:noFill/>
            <a:ln w="57150">
              <a:solidFill>
                <a:schemeClr val="tx2"/>
              </a:solidFill>
              <a:round/>
              <a:headEnd/>
              <a:tailEnd/>
            </a:ln>
          </p:spPr>
          <p:txBody>
            <a:bodyPr/>
            <a:lstStyle/>
            <a:p>
              <a:endParaRPr lang="en-US"/>
            </a:p>
          </p:txBody>
        </p:sp>
      </p:grpSp>
      <p:grpSp>
        <p:nvGrpSpPr>
          <p:cNvPr id="39946" name="Group 33"/>
          <p:cNvGrpSpPr>
            <a:grpSpLocks/>
          </p:cNvGrpSpPr>
          <p:nvPr/>
        </p:nvGrpSpPr>
        <p:grpSpPr bwMode="auto">
          <a:xfrm>
            <a:off x="5937250" y="3101975"/>
            <a:ext cx="2011363" cy="2459038"/>
            <a:chOff x="3746" y="2208"/>
            <a:chExt cx="1267" cy="1549"/>
          </a:xfrm>
        </p:grpSpPr>
        <p:sp>
          <p:nvSpPr>
            <p:cNvPr id="39959" name="Line 11"/>
            <p:cNvSpPr>
              <a:spLocks noChangeShapeType="1"/>
            </p:cNvSpPr>
            <p:nvPr/>
          </p:nvSpPr>
          <p:spPr bwMode="auto">
            <a:xfrm flipH="1">
              <a:off x="3760" y="2208"/>
              <a:ext cx="0" cy="1549"/>
            </a:xfrm>
            <a:prstGeom prst="line">
              <a:avLst/>
            </a:prstGeom>
            <a:noFill/>
            <a:ln w="57150">
              <a:solidFill>
                <a:schemeClr val="tx2"/>
              </a:solidFill>
              <a:round/>
              <a:headEnd/>
              <a:tailEnd type="stealth" w="med" len="med"/>
            </a:ln>
          </p:spPr>
          <p:txBody>
            <a:bodyPr/>
            <a:lstStyle/>
            <a:p>
              <a:endParaRPr lang="en-US"/>
            </a:p>
          </p:txBody>
        </p:sp>
        <p:sp>
          <p:nvSpPr>
            <p:cNvPr id="39960" name="Line 28"/>
            <p:cNvSpPr>
              <a:spLocks noChangeShapeType="1"/>
            </p:cNvSpPr>
            <p:nvPr/>
          </p:nvSpPr>
          <p:spPr bwMode="auto">
            <a:xfrm flipV="1">
              <a:off x="3746" y="2218"/>
              <a:ext cx="1267" cy="0"/>
            </a:xfrm>
            <a:prstGeom prst="line">
              <a:avLst/>
            </a:prstGeom>
            <a:noFill/>
            <a:ln w="57150">
              <a:solidFill>
                <a:schemeClr val="tx2"/>
              </a:solidFill>
              <a:round/>
              <a:headEnd/>
              <a:tailEnd/>
            </a:ln>
          </p:spPr>
          <p:txBody>
            <a:bodyPr/>
            <a:lstStyle/>
            <a:p>
              <a:endParaRPr lang="en-US"/>
            </a:p>
          </p:txBody>
        </p:sp>
      </p:grpSp>
      <p:grpSp>
        <p:nvGrpSpPr>
          <p:cNvPr id="39947" name="Group 34"/>
          <p:cNvGrpSpPr>
            <a:grpSpLocks/>
          </p:cNvGrpSpPr>
          <p:nvPr/>
        </p:nvGrpSpPr>
        <p:grpSpPr bwMode="auto">
          <a:xfrm>
            <a:off x="6454775" y="4473575"/>
            <a:ext cx="1096963" cy="1087438"/>
            <a:chOff x="4066" y="3066"/>
            <a:chExt cx="691" cy="685"/>
          </a:xfrm>
        </p:grpSpPr>
        <p:sp>
          <p:nvSpPr>
            <p:cNvPr id="39957" name="Line 11"/>
            <p:cNvSpPr>
              <a:spLocks noChangeShapeType="1"/>
            </p:cNvSpPr>
            <p:nvPr/>
          </p:nvSpPr>
          <p:spPr bwMode="auto">
            <a:xfrm flipH="1">
              <a:off x="4082" y="3066"/>
              <a:ext cx="0" cy="685"/>
            </a:xfrm>
            <a:prstGeom prst="line">
              <a:avLst/>
            </a:prstGeom>
            <a:noFill/>
            <a:ln w="57150">
              <a:solidFill>
                <a:schemeClr val="tx2"/>
              </a:solidFill>
              <a:round/>
              <a:headEnd/>
              <a:tailEnd type="stealth" w="med" len="med"/>
            </a:ln>
          </p:spPr>
          <p:txBody>
            <a:bodyPr/>
            <a:lstStyle/>
            <a:p>
              <a:endParaRPr lang="en-US"/>
            </a:p>
          </p:txBody>
        </p:sp>
        <p:sp>
          <p:nvSpPr>
            <p:cNvPr id="39958" name="Line 31"/>
            <p:cNvSpPr>
              <a:spLocks noChangeShapeType="1"/>
            </p:cNvSpPr>
            <p:nvPr/>
          </p:nvSpPr>
          <p:spPr bwMode="auto">
            <a:xfrm flipV="1">
              <a:off x="4066" y="3074"/>
              <a:ext cx="691" cy="0"/>
            </a:xfrm>
            <a:prstGeom prst="line">
              <a:avLst/>
            </a:prstGeom>
            <a:noFill/>
            <a:ln w="57150">
              <a:solidFill>
                <a:schemeClr val="tx2"/>
              </a:solidFill>
              <a:round/>
              <a:headEnd/>
              <a:tailEnd/>
            </a:ln>
          </p:spPr>
          <p:txBody>
            <a:bodyPr/>
            <a:lstStyle/>
            <a:p>
              <a:endParaRPr lang="en-US"/>
            </a:p>
          </p:txBody>
        </p:sp>
      </p:grpSp>
      <p:sp>
        <p:nvSpPr>
          <p:cNvPr id="27" name="TextBox 26"/>
          <p:cNvSpPr txBox="1"/>
          <p:nvPr/>
        </p:nvSpPr>
        <p:spPr>
          <a:xfrm>
            <a:off x="7045326" y="1247775"/>
            <a:ext cx="1790699" cy="1600438"/>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If you click </a:t>
            </a:r>
            <a:r>
              <a:rPr lang="en-US" sz="1400" b="1" dirty="0">
                <a:solidFill>
                  <a:schemeClr val="tx2"/>
                </a:solidFill>
                <a:ea typeface="ＭＳ Ｐゴシック" pitchFamily="68" charset="-128"/>
              </a:rPr>
              <a:t>Previous</a:t>
            </a:r>
            <a:r>
              <a:rPr lang="en-US" sz="1400" dirty="0">
                <a:solidFill>
                  <a:schemeClr val="tx2"/>
                </a:solidFill>
                <a:ea typeface="ＭＳ Ｐゴシック" pitchFamily="68" charset="-128"/>
              </a:rPr>
              <a:t>, it will take you to the previous screen but you will loose data entered on this one</a:t>
            </a:r>
          </a:p>
        </p:txBody>
      </p:sp>
      <p:sp>
        <p:nvSpPr>
          <p:cNvPr id="29" name="TextBox 28"/>
          <p:cNvSpPr txBox="1"/>
          <p:nvPr/>
        </p:nvSpPr>
        <p:spPr>
          <a:xfrm>
            <a:off x="7108826" y="2971800"/>
            <a:ext cx="1790699" cy="738664"/>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ea typeface="ＭＳ Ｐゴシック" pitchFamily="68" charset="-128"/>
              </a:rPr>
              <a:t>If you click </a:t>
            </a:r>
            <a:r>
              <a:rPr lang="en-US" sz="1400" b="1" dirty="0">
                <a:solidFill>
                  <a:schemeClr val="tx2"/>
                </a:solidFill>
                <a:ea typeface="ＭＳ Ｐゴシック" pitchFamily="68" charset="-128"/>
              </a:rPr>
              <a:t>Cancel</a:t>
            </a:r>
            <a:r>
              <a:rPr lang="en-US" sz="1400" dirty="0">
                <a:solidFill>
                  <a:schemeClr val="tx2"/>
                </a:solidFill>
                <a:ea typeface="ＭＳ Ｐゴシック" pitchFamily="68" charset="-128"/>
              </a:rPr>
              <a:t>, it will not save the listing</a:t>
            </a:r>
          </a:p>
        </p:txBody>
      </p:sp>
      <p:sp>
        <p:nvSpPr>
          <p:cNvPr id="31" name="TextBox 30"/>
          <p:cNvSpPr txBox="1"/>
          <p:nvPr/>
        </p:nvSpPr>
        <p:spPr>
          <a:xfrm>
            <a:off x="7108826" y="3886199"/>
            <a:ext cx="1790699" cy="203132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When you click </a:t>
            </a:r>
            <a:r>
              <a:rPr lang="en-US" sz="1400" b="1" dirty="0">
                <a:solidFill>
                  <a:schemeClr val="tx2"/>
                </a:solidFill>
                <a:ea typeface="ＭＳ Ｐゴシック" pitchFamily="68" charset="-128"/>
              </a:rPr>
              <a:t>Save</a:t>
            </a:r>
            <a:r>
              <a:rPr lang="en-US" sz="1400" dirty="0">
                <a:solidFill>
                  <a:schemeClr val="tx2"/>
                </a:solidFill>
                <a:ea typeface="ＭＳ Ｐゴシック" pitchFamily="68" charset="-128"/>
              </a:rPr>
              <a:t>, the listing will be submitted to the CNCS Recruitment Administrator for approval and will be displayed in Read Mode</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0"/>
            <a:ext cx="8229600" cy="1143000"/>
          </a:xfrm>
        </p:spPr>
        <p:txBody>
          <a:bodyPr>
            <a:normAutofit fontScale="90000"/>
          </a:bodyPr>
          <a:lstStyle/>
          <a:p>
            <a:pPr eaLnBrk="1" hangingPunct="1"/>
            <a:r>
              <a:rPr lang="en-US" dirty="0" smtClean="0">
                <a:solidFill>
                  <a:srgbClr val="0070C0"/>
                </a:solidFill>
                <a:ea typeface="ＭＳ Ｐゴシック" pitchFamily="34" charset="-128"/>
              </a:rPr>
              <a:t>Create a Service Opportunity Listing</a:t>
            </a:r>
          </a:p>
        </p:txBody>
      </p:sp>
      <p:sp>
        <p:nvSpPr>
          <p:cNvPr id="40963"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40964" name="Slide Number Placeholder 4"/>
          <p:cNvSpPr txBox="1">
            <a:spLocks noGrp="1"/>
          </p:cNvSpPr>
          <p:nvPr/>
        </p:nvSpPr>
        <p:spPr bwMode="auto">
          <a:xfrm>
            <a:off x="4362450" y="701675"/>
            <a:ext cx="457200" cy="441325"/>
          </a:xfrm>
          <a:prstGeom prst="rect">
            <a:avLst/>
          </a:prstGeom>
          <a:noFill/>
          <a:ln w="9525">
            <a:noFill/>
            <a:miter lim="800000"/>
            <a:headEnd/>
            <a:tailEnd/>
          </a:ln>
        </p:spPr>
        <p:txBody>
          <a:bodyPr lIns="45720" rIns="45720" anchor="ctr"/>
          <a:lstStyle/>
          <a:p>
            <a:pPr algn="ctr"/>
            <a:fld id="{E697D947-243C-45A3-B158-38136DEF14A2}" type="slidenum">
              <a:rPr lang="en-US" sz="1600">
                <a:solidFill>
                  <a:srgbClr val="0070C0"/>
                </a:solidFill>
                <a:latin typeface="Calibri" pitchFamily="34" charset="0"/>
              </a:rPr>
              <a:pPr algn="ctr"/>
              <a:t>38</a:t>
            </a:fld>
            <a:endParaRPr lang="en-US" sz="1600" dirty="0">
              <a:solidFill>
                <a:srgbClr val="0070C0"/>
              </a:solidFill>
              <a:latin typeface="Calibri" pitchFamily="34" charset="0"/>
            </a:endParaRPr>
          </a:p>
        </p:txBody>
      </p:sp>
      <p:sp>
        <p:nvSpPr>
          <p:cNvPr id="40965"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pic>
        <p:nvPicPr>
          <p:cNvPr id="40966" name="Picture 16"/>
          <p:cNvPicPr>
            <a:picLocks noChangeAspect="1" noChangeArrowheads="1"/>
          </p:cNvPicPr>
          <p:nvPr/>
        </p:nvPicPr>
        <p:blipFill>
          <a:blip r:embed="rId3" cstate="print"/>
          <a:srcRect/>
          <a:stretch>
            <a:fillRect/>
          </a:stretch>
        </p:blipFill>
        <p:spPr bwMode="auto">
          <a:xfrm>
            <a:off x="247650" y="1195031"/>
            <a:ext cx="6723063" cy="4652963"/>
          </a:xfrm>
          <a:prstGeom prst="rect">
            <a:avLst/>
          </a:prstGeom>
          <a:noFill/>
          <a:ln w="28575">
            <a:solidFill>
              <a:schemeClr val="tx1"/>
            </a:solidFill>
            <a:miter lim="800000"/>
            <a:headEnd/>
            <a:tailEnd/>
          </a:ln>
        </p:spPr>
      </p:pic>
      <p:sp>
        <p:nvSpPr>
          <p:cNvPr id="40967" name="Line 11"/>
          <p:cNvSpPr>
            <a:spLocks noChangeShapeType="1"/>
          </p:cNvSpPr>
          <p:nvPr/>
        </p:nvSpPr>
        <p:spPr bwMode="auto">
          <a:xfrm flipH="1">
            <a:off x="1724025" y="3521513"/>
            <a:ext cx="6305550" cy="0"/>
          </a:xfrm>
          <a:prstGeom prst="line">
            <a:avLst/>
          </a:prstGeom>
          <a:noFill/>
          <a:ln w="57150">
            <a:solidFill>
              <a:schemeClr val="tx2"/>
            </a:solidFill>
            <a:round/>
            <a:headEnd/>
            <a:tailEnd type="stealth" w="med" len="med"/>
          </a:ln>
        </p:spPr>
        <p:txBody>
          <a:bodyPr/>
          <a:lstStyle/>
          <a:p>
            <a:endParaRPr lang="en-US"/>
          </a:p>
        </p:txBody>
      </p:sp>
      <p:sp>
        <p:nvSpPr>
          <p:cNvPr id="40968" name="Line 11"/>
          <p:cNvSpPr>
            <a:spLocks noChangeShapeType="1"/>
          </p:cNvSpPr>
          <p:nvPr/>
        </p:nvSpPr>
        <p:spPr bwMode="auto">
          <a:xfrm flipH="1">
            <a:off x="6388101" y="2286000"/>
            <a:ext cx="1504950" cy="0"/>
          </a:xfrm>
          <a:prstGeom prst="line">
            <a:avLst/>
          </a:prstGeom>
          <a:noFill/>
          <a:ln w="57150">
            <a:solidFill>
              <a:schemeClr val="tx2"/>
            </a:solidFill>
            <a:round/>
            <a:headEnd/>
            <a:tailEnd type="stealth" w="med" len="med"/>
          </a:ln>
        </p:spPr>
        <p:txBody>
          <a:bodyPr/>
          <a:lstStyle/>
          <a:p>
            <a:endParaRPr lang="en-US"/>
          </a:p>
        </p:txBody>
      </p:sp>
      <p:sp>
        <p:nvSpPr>
          <p:cNvPr id="19" name="TextBox 18"/>
          <p:cNvSpPr txBox="1"/>
          <p:nvPr/>
        </p:nvSpPr>
        <p:spPr>
          <a:xfrm>
            <a:off x="7353301" y="1676400"/>
            <a:ext cx="1790699" cy="1169551"/>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When you save a listing, it will open up a summary page for that particular listing</a:t>
            </a:r>
          </a:p>
        </p:txBody>
      </p:sp>
      <p:sp>
        <p:nvSpPr>
          <p:cNvPr id="21" name="TextBox 20"/>
          <p:cNvSpPr txBox="1"/>
          <p:nvPr/>
        </p:nvSpPr>
        <p:spPr>
          <a:xfrm>
            <a:off x="7134225" y="3044459"/>
            <a:ext cx="1790699" cy="1169551"/>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a:solidFill>
                  <a:schemeClr val="tx2"/>
                </a:solidFill>
                <a:ea typeface="ＭＳ Ｐゴシック" pitchFamily="36" charset="-128"/>
              </a:rPr>
              <a:t>Click </a:t>
            </a:r>
            <a:r>
              <a:rPr lang="en-US" sz="1400" b="1">
                <a:solidFill>
                  <a:schemeClr val="tx2"/>
                </a:solidFill>
                <a:ea typeface="ＭＳ Ｐゴシック" pitchFamily="36" charset="-128"/>
              </a:rPr>
              <a:t>Recruitment Workbasket</a:t>
            </a:r>
            <a:r>
              <a:rPr lang="en-US" sz="1400">
                <a:solidFill>
                  <a:schemeClr val="tx2"/>
                </a:solidFill>
                <a:ea typeface="ＭＳ Ｐゴシック" pitchFamily="36" charset="-128"/>
              </a:rPr>
              <a:t> to view the Service Opportunity Listings</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9"/>
          <p:cNvPicPr preferRelativeResize="0">
            <a:picLocks noChangeArrowheads="1"/>
          </p:cNvPicPr>
          <p:nvPr/>
        </p:nvPicPr>
        <p:blipFill>
          <a:blip r:embed="rId3" cstate="print"/>
          <a:srcRect/>
          <a:stretch>
            <a:fillRect/>
          </a:stretch>
        </p:blipFill>
        <p:spPr bwMode="auto">
          <a:xfrm>
            <a:off x="304800" y="1220099"/>
            <a:ext cx="5942013" cy="4570412"/>
          </a:xfrm>
          <a:prstGeom prst="rect">
            <a:avLst/>
          </a:prstGeom>
          <a:noFill/>
          <a:ln w="28575">
            <a:solidFill>
              <a:srgbClr val="562C1C"/>
            </a:solidFill>
            <a:miter lim="800000"/>
            <a:headEnd/>
            <a:tailEnd/>
          </a:ln>
        </p:spPr>
      </p:pic>
      <p:sp>
        <p:nvSpPr>
          <p:cNvPr id="41987" name="Slide Number Placeholder 5"/>
          <p:cNvSpPr txBox="1">
            <a:spLocks noGrp="1"/>
          </p:cNvSpPr>
          <p:nvPr/>
        </p:nvSpPr>
        <p:spPr bwMode="auto">
          <a:xfrm>
            <a:off x="4343400" y="758825"/>
            <a:ext cx="457200" cy="441325"/>
          </a:xfrm>
          <a:prstGeom prst="rect">
            <a:avLst/>
          </a:prstGeom>
          <a:noFill/>
          <a:ln w="9525">
            <a:noFill/>
            <a:miter lim="800000"/>
            <a:headEnd/>
            <a:tailEnd/>
          </a:ln>
        </p:spPr>
        <p:txBody>
          <a:bodyPr lIns="45720" rIns="45720" anchor="ctr"/>
          <a:lstStyle/>
          <a:p>
            <a:pPr algn="ctr"/>
            <a:fld id="{B2F457AB-713D-45F4-AB77-00C852DB4EF9}" type="slidenum">
              <a:rPr lang="en-US" sz="1600">
                <a:solidFill>
                  <a:srgbClr val="0070C0"/>
                </a:solidFill>
                <a:latin typeface="Calibri" pitchFamily="34" charset="0"/>
              </a:rPr>
              <a:pPr algn="ctr"/>
              <a:t>39</a:t>
            </a:fld>
            <a:endParaRPr lang="en-US" sz="1600" dirty="0">
              <a:solidFill>
                <a:srgbClr val="0070C0"/>
              </a:solidFill>
              <a:latin typeface="Calibri" pitchFamily="34" charset="0"/>
            </a:endParaRPr>
          </a:p>
        </p:txBody>
      </p:sp>
      <p:sp>
        <p:nvSpPr>
          <p:cNvPr id="41988" name="AutoShape 27"/>
          <p:cNvSpPr>
            <a:spLocks/>
          </p:cNvSpPr>
          <p:nvPr/>
        </p:nvSpPr>
        <p:spPr bwMode="auto">
          <a:xfrm flipH="1">
            <a:off x="4937918" y="3121819"/>
            <a:ext cx="182563" cy="1223962"/>
          </a:xfrm>
          <a:prstGeom prst="leftBrace">
            <a:avLst>
              <a:gd name="adj1" fmla="val 55869"/>
              <a:gd name="adj2" fmla="val 51250"/>
            </a:avLst>
          </a:prstGeom>
          <a:noFill/>
          <a:ln w="57150">
            <a:solidFill>
              <a:schemeClr val="tx2"/>
            </a:solidFill>
            <a:round/>
            <a:headEnd/>
            <a:tailEnd/>
          </a:ln>
        </p:spPr>
        <p:txBody>
          <a:bodyPr wrap="none" anchor="ctr"/>
          <a:lstStyle/>
          <a:p>
            <a:endParaRPr lang="en-US"/>
          </a:p>
        </p:txBody>
      </p:sp>
      <p:sp>
        <p:nvSpPr>
          <p:cNvPr id="41989" name="Line 28"/>
          <p:cNvSpPr>
            <a:spLocks noChangeShapeType="1"/>
          </p:cNvSpPr>
          <p:nvPr/>
        </p:nvSpPr>
        <p:spPr bwMode="auto">
          <a:xfrm flipH="1">
            <a:off x="5120481" y="3733800"/>
            <a:ext cx="2798762" cy="0"/>
          </a:xfrm>
          <a:prstGeom prst="line">
            <a:avLst/>
          </a:prstGeom>
          <a:noFill/>
          <a:ln w="57150">
            <a:solidFill>
              <a:schemeClr val="tx2"/>
            </a:solidFill>
            <a:round/>
            <a:headEnd/>
            <a:tailEnd/>
          </a:ln>
        </p:spPr>
        <p:txBody>
          <a:bodyPr/>
          <a:lstStyle/>
          <a:p>
            <a:endParaRPr lang="en-US"/>
          </a:p>
        </p:txBody>
      </p:sp>
      <p:sp>
        <p:nvSpPr>
          <p:cNvPr id="41990" name="Line 29"/>
          <p:cNvSpPr>
            <a:spLocks noChangeShapeType="1"/>
          </p:cNvSpPr>
          <p:nvPr/>
        </p:nvSpPr>
        <p:spPr bwMode="auto">
          <a:xfrm flipV="1">
            <a:off x="6221413" y="4736276"/>
            <a:ext cx="1544637" cy="0"/>
          </a:xfrm>
          <a:prstGeom prst="line">
            <a:avLst/>
          </a:prstGeom>
          <a:noFill/>
          <a:ln w="57150">
            <a:solidFill>
              <a:schemeClr val="tx2"/>
            </a:solidFill>
            <a:round/>
            <a:headEnd type="stealth" w="med" len="med"/>
            <a:tailEnd/>
          </a:ln>
        </p:spPr>
        <p:txBody>
          <a:bodyPr/>
          <a:lstStyle/>
          <a:p>
            <a:endParaRPr lang="en-US"/>
          </a:p>
        </p:txBody>
      </p:sp>
      <p:sp>
        <p:nvSpPr>
          <p:cNvPr id="41991" name="Title 1"/>
          <p:cNvSpPr>
            <a:spLocks/>
          </p:cNvSpPr>
          <p:nvPr/>
        </p:nvSpPr>
        <p:spPr bwMode="auto">
          <a:xfrm>
            <a:off x="301625" y="0"/>
            <a:ext cx="8534400" cy="758825"/>
          </a:xfrm>
          <a:prstGeom prst="rect">
            <a:avLst/>
          </a:prstGeom>
          <a:noFill/>
          <a:ln w="9525">
            <a:noFill/>
            <a:miter lim="800000"/>
            <a:headEnd/>
            <a:tailEnd/>
          </a:ln>
        </p:spPr>
        <p:txBody>
          <a:bodyPr anchor="b"/>
          <a:lstStyle/>
          <a:p>
            <a:pPr algn="ctr"/>
            <a:r>
              <a:rPr lang="en-US" sz="3300" dirty="0">
                <a:solidFill>
                  <a:srgbClr val="0070C0"/>
                </a:solidFill>
                <a:latin typeface="Calibri" pitchFamily="34" charset="0"/>
              </a:rPr>
              <a:t>Creating a Service Location</a:t>
            </a:r>
            <a:endParaRPr lang="en-US" sz="2000" dirty="0">
              <a:solidFill>
                <a:srgbClr val="0070C0"/>
              </a:solidFill>
              <a:latin typeface="Calibri" pitchFamily="34" charset="0"/>
            </a:endParaRPr>
          </a:p>
        </p:txBody>
      </p:sp>
      <p:sp>
        <p:nvSpPr>
          <p:cNvPr id="41992" name="Line 30"/>
          <p:cNvSpPr>
            <a:spLocks noChangeShapeType="1"/>
          </p:cNvSpPr>
          <p:nvPr/>
        </p:nvSpPr>
        <p:spPr bwMode="auto">
          <a:xfrm flipH="1" flipV="1">
            <a:off x="7766050" y="3733769"/>
            <a:ext cx="0" cy="998538"/>
          </a:xfrm>
          <a:prstGeom prst="line">
            <a:avLst/>
          </a:prstGeom>
          <a:noFill/>
          <a:ln w="57150">
            <a:solidFill>
              <a:schemeClr val="tx2"/>
            </a:solidFill>
            <a:round/>
            <a:headEnd/>
            <a:tailEnd/>
          </a:ln>
        </p:spPr>
        <p:txBody>
          <a:bodyPr/>
          <a:lstStyle/>
          <a:p>
            <a:endParaRPr lang="en-US"/>
          </a:p>
        </p:txBody>
      </p:sp>
      <p:sp>
        <p:nvSpPr>
          <p:cNvPr id="18" name="TextBox 17"/>
          <p:cNvSpPr txBox="1"/>
          <p:nvPr/>
        </p:nvSpPr>
        <p:spPr>
          <a:xfrm>
            <a:off x="6630007" y="3234561"/>
            <a:ext cx="2206018" cy="998477"/>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latin typeface="Arial" pitchFamily="34" charset="0"/>
                <a:ea typeface="ＭＳ Ｐゴシック" pitchFamily="34" charset="-128"/>
              </a:rPr>
              <a:t>Select and/or enter identifying information to start a search. Click on </a:t>
            </a:r>
            <a:r>
              <a:rPr lang="en-US" sz="1400" b="1" dirty="0">
                <a:solidFill>
                  <a:schemeClr val="tx2"/>
                </a:solidFill>
                <a:latin typeface="Arial" pitchFamily="34" charset="0"/>
                <a:ea typeface="ＭＳ Ｐゴシック" pitchFamily="34" charset="-128"/>
              </a:rPr>
              <a:t>search</a:t>
            </a:r>
            <a:r>
              <a:rPr lang="en-US" sz="1400" dirty="0">
                <a:solidFill>
                  <a:schemeClr val="tx2"/>
                </a:solidFill>
                <a:latin typeface="Arial" pitchFamily="34" charset="0"/>
                <a:ea typeface="ＭＳ Ｐゴシック" pitchFamily="34" charset="-128"/>
              </a:rPr>
              <a:t> to see the results.</a:t>
            </a:r>
          </a:p>
        </p:txBody>
      </p:sp>
      <p:sp>
        <p:nvSpPr>
          <p:cNvPr id="41996" name="Footer Placeholder 6"/>
          <p:cNvSpPr txBox="1">
            <a:spLocks noGrp="1"/>
          </p:cNvSpPr>
          <p:nvPr/>
        </p:nvSpPr>
        <p:spPr bwMode="auto">
          <a:xfrm>
            <a:off x="304800" y="6410325"/>
            <a:ext cx="2133600" cy="366713"/>
          </a:xfrm>
          <a:prstGeom prst="rect">
            <a:avLst/>
          </a:prstGeom>
          <a:noFill/>
          <a:ln w="9525">
            <a:noFill/>
            <a:miter lim="800000"/>
            <a:headEnd/>
            <a:tailEnd/>
          </a:ln>
        </p:spPr>
        <p:txBody>
          <a:bodyPr/>
          <a:lstStyle/>
          <a:p>
            <a:r>
              <a:rPr lang="en-US" sz="1400">
                <a:solidFill>
                  <a:srgbClr val="FFFFFF"/>
                </a:solidFill>
                <a:latin typeface="Calibri" pitchFamily="34" charset="0"/>
              </a:rPr>
              <a:t>eGrants Coaching Unit</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Date Placeholder 3"/>
          <p:cNvSpPr>
            <a:spLocks noGrp="1"/>
          </p:cNvSpPr>
          <p:nvPr>
            <p:ph type="dt" sz="half" idx="10"/>
          </p:nvPr>
        </p:nvSpPr>
        <p:spPr bwMode="auto">
          <a:noFill/>
          <a:ln>
            <a:miter lim="800000"/>
            <a:headEnd/>
            <a:tailEnd/>
          </a:ln>
        </p:spPr>
        <p:txBody>
          <a:bodyPr/>
          <a:lstStyle/>
          <a:p>
            <a:fld id="{B52B418A-A247-454F-AFF6-EA4048228F3E}" type="datetime1">
              <a:rPr lang="en-US" smtClean="0">
                <a:latin typeface="Calibri" pitchFamily="34" charset="0"/>
                <a:ea typeface="ＭＳ Ｐゴシック" pitchFamily="34" charset="-128"/>
              </a:rPr>
              <a:pPr/>
              <a:t>3/26/13</a:t>
            </a:fld>
            <a:endParaRPr lang="en-US" smtClean="0">
              <a:latin typeface="Calibri" pitchFamily="34" charset="0"/>
              <a:ea typeface="ＭＳ Ｐゴシック" pitchFamily="34" charset="-128"/>
            </a:endParaRPr>
          </a:p>
        </p:txBody>
      </p:sp>
      <p:sp>
        <p:nvSpPr>
          <p:cNvPr id="13318" name="Footer Placeholder 6"/>
          <p:cNvSpPr>
            <a:spLocks noGrp="1"/>
          </p:cNvSpPr>
          <p:nvPr>
            <p:ph type="ftr" sz="quarter" idx="11"/>
          </p:nvPr>
        </p:nvSpPr>
        <p:spPr bwMode="auto">
          <a:xfrm>
            <a:off x="0" y="6492875"/>
            <a:ext cx="2350681" cy="365125"/>
          </a:xfrm>
          <a:noFill/>
          <a:ln>
            <a:miter lim="800000"/>
            <a:headEnd/>
            <a:tailEnd/>
          </a:ln>
        </p:spPr>
        <p:txBody>
          <a:bodyPr/>
          <a:lstStyle/>
          <a:p>
            <a:r>
              <a:rPr lang="en-US" sz="1400" dirty="0" err="1" smtClean="0">
                <a:latin typeface="Calibri" pitchFamily="34" charset="0"/>
                <a:ea typeface="ＭＳ Ｐゴシック" pitchFamily="34" charset="-128"/>
              </a:rPr>
              <a:t>eGrants</a:t>
            </a:r>
            <a:r>
              <a:rPr lang="en-US" sz="1400" dirty="0" smtClean="0">
                <a:latin typeface="Calibri" pitchFamily="34" charset="0"/>
                <a:ea typeface="ＭＳ Ｐゴシック" pitchFamily="34" charset="-128"/>
              </a:rPr>
              <a:t> Coaching Unit</a:t>
            </a:r>
          </a:p>
        </p:txBody>
      </p:sp>
      <p:sp>
        <p:nvSpPr>
          <p:cNvPr id="13316" name="Slide Number Placeholder 5"/>
          <p:cNvSpPr>
            <a:spLocks noGrp="1"/>
          </p:cNvSpPr>
          <p:nvPr>
            <p:ph type="sldNum" sz="quarter" idx="12"/>
          </p:nvPr>
        </p:nvSpPr>
        <p:spPr bwMode="auto">
          <a:noFill/>
          <a:ln>
            <a:miter lim="800000"/>
            <a:headEnd/>
            <a:tailEnd/>
          </a:ln>
        </p:spPr>
        <p:txBody>
          <a:bodyPr/>
          <a:lstStyle/>
          <a:p>
            <a:fld id="{2060A11F-DEEA-4D1D-B5E7-78B8B4FB30D8}" type="slidenum">
              <a:rPr lang="en-US" smtClean="0">
                <a:latin typeface="Calibri" pitchFamily="34" charset="0"/>
                <a:ea typeface="ＭＳ Ｐゴシック" pitchFamily="34" charset="-128"/>
              </a:rPr>
              <a:pPr/>
              <a:t>4</a:t>
            </a:fld>
            <a:endParaRPr lang="en-US" smtClean="0">
              <a:latin typeface="Calibri" pitchFamily="34" charset="0"/>
              <a:ea typeface="ＭＳ Ｐゴシック" pitchFamily="34" charset="-128"/>
            </a:endParaRPr>
          </a:p>
        </p:txBody>
      </p:sp>
      <p:sp>
        <p:nvSpPr>
          <p:cNvPr id="13314" name="Title 1"/>
          <p:cNvSpPr>
            <a:spLocks noGrp="1"/>
          </p:cNvSpPr>
          <p:nvPr>
            <p:ph type="title"/>
          </p:nvPr>
        </p:nvSpPr>
        <p:spPr/>
        <p:txBody>
          <a:bodyPr/>
          <a:lstStyle/>
          <a:p>
            <a:r>
              <a:rPr lang="en-US" dirty="0" smtClean="0">
                <a:solidFill>
                  <a:srgbClr val="0070C0"/>
                </a:solidFill>
                <a:ea typeface="ＭＳ Ｐゴシック" pitchFamily="34" charset="-128"/>
              </a:rPr>
              <a:t>User Roles and Overview</a:t>
            </a:r>
          </a:p>
        </p:txBody>
      </p:sp>
      <p:sp>
        <p:nvSpPr>
          <p:cNvPr id="13317" name="Rectangle 19"/>
          <p:cNvSpPr>
            <a:spLocks noChangeArrowheads="1"/>
          </p:cNvSpPr>
          <p:nvPr/>
        </p:nvSpPr>
        <p:spPr bwMode="auto">
          <a:xfrm>
            <a:off x="304800" y="1584325"/>
            <a:ext cx="8531225" cy="3077766"/>
          </a:xfrm>
          <a:prstGeom prst="rect">
            <a:avLst/>
          </a:prstGeom>
          <a:noFill/>
          <a:ln w="9525">
            <a:noFill/>
            <a:miter lim="800000"/>
            <a:headEnd/>
            <a:tailEnd/>
          </a:ln>
        </p:spPr>
        <p:txBody>
          <a:bodyPr>
            <a:spAutoFit/>
          </a:bodyPr>
          <a:lstStyle/>
          <a:p>
            <a:r>
              <a:rPr lang="en-US" sz="2000" b="1" dirty="0">
                <a:solidFill>
                  <a:srgbClr val="0070C0"/>
                </a:solidFill>
                <a:latin typeface="Calibri" pitchFamily="34" charset="0"/>
              </a:rPr>
              <a:t>My AmeriCorps-only User Roles</a:t>
            </a:r>
            <a:r>
              <a:rPr lang="en-US" sz="2000" dirty="0">
                <a:solidFill>
                  <a:srgbClr val="0070C0"/>
                </a:solidFill>
                <a:latin typeface="Calibri" pitchFamily="34" charset="0"/>
              </a:rPr>
              <a:t> </a:t>
            </a:r>
            <a:r>
              <a:rPr lang="en-US" sz="1200" dirty="0">
                <a:solidFill>
                  <a:srgbClr val="472527"/>
                </a:solidFill>
                <a:latin typeface="Calibri" pitchFamily="34" charset="0"/>
              </a:rPr>
              <a:t>(these roles do not have access to the eGrants screens, except when noted)</a:t>
            </a:r>
            <a:r>
              <a:rPr lang="en-US" sz="2000" b="1" dirty="0">
                <a:solidFill>
                  <a:srgbClr val="8F4A4D"/>
                </a:solidFill>
                <a:latin typeface="Calibri" pitchFamily="34" charset="0"/>
              </a:rPr>
              <a:t>:</a:t>
            </a:r>
            <a:endParaRPr lang="en-US" sz="2000" dirty="0">
              <a:solidFill>
                <a:srgbClr val="8F4A4D"/>
              </a:solidFill>
              <a:latin typeface="Calibri" pitchFamily="34" charset="0"/>
            </a:endParaRPr>
          </a:p>
          <a:p>
            <a:endParaRPr lang="en-US" sz="1000" b="1" dirty="0">
              <a:solidFill>
                <a:srgbClr val="472527"/>
              </a:solidFill>
              <a:latin typeface="Calibri" pitchFamily="34" charset="0"/>
            </a:endParaRPr>
          </a:p>
          <a:p>
            <a:r>
              <a:rPr lang="en-US" sz="1400" b="1" dirty="0">
                <a:latin typeface="Calibri" pitchFamily="34" charset="0"/>
              </a:rPr>
              <a:t>*Grantee Administrator</a:t>
            </a:r>
          </a:p>
          <a:p>
            <a:pPr lvl="1"/>
            <a:r>
              <a:rPr lang="en-US" sz="1400" dirty="0">
                <a:latin typeface="Calibri" pitchFamily="34" charset="0"/>
              </a:rPr>
              <a:t>This user role has both eGrants and My AmeriCorps functions.  Please see previous slide for details.</a:t>
            </a:r>
          </a:p>
          <a:p>
            <a:endParaRPr lang="en-US" sz="1000" b="1" dirty="0">
              <a:latin typeface="Calibri" pitchFamily="34" charset="0"/>
            </a:endParaRPr>
          </a:p>
          <a:p>
            <a:r>
              <a:rPr lang="en-US" sz="1400" b="1" dirty="0">
                <a:latin typeface="Calibri" pitchFamily="34" charset="0"/>
              </a:rPr>
              <a:t>Grantee Recruiter</a:t>
            </a:r>
            <a:endParaRPr lang="en-US" sz="1400" dirty="0">
              <a:latin typeface="Calibri" pitchFamily="34" charset="0"/>
            </a:endParaRPr>
          </a:p>
          <a:p>
            <a:pPr lvl="1"/>
            <a:r>
              <a:rPr lang="en-US" sz="1400" dirty="0">
                <a:latin typeface="Calibri" pitchFamily="34" charset="0"/>
              </a:rPr>
              <a:t>Has access to all recruitment functions.</a:t>
            </a:r>
          </a:p>
          <a:p>
            <a:endParaRPr lang="en-US" sz="1000" dirty="0">
              <a:latin typeface="Calibri" pitchFamily="34" charset="0"/>
            </a:endParaRPr>
          </a:p>
          <a:p>
            <a:r>
              <a:rPr lang="en-US" sz="1400" b="1" dirty="0" smtClean="0">
                <a:latin typeface="Calibri" pitchFamily="34" charset="0"/>
              </a:rPr>
              <a:t>State/National </a:t>
            </a:r>
            <a:r>
              <a:rPr lang="en-US" sz="1400" b="1" dirty="0">
                <a:latin typeface="Calibri" pitchFamily="34" charset="0"/>
              </a:rPr>
              <a:t>Member Management</a:t>
            </a:r>
          </a:p>
          <a:p>
            <a:pPr lvl="1"/>
            <a:r>
              <a:rPr lang="en-US" sz="1400" dirty="0">
                <a:latin typeface="Calibri" pitchFamily="34" charset="0"/>
              </a:rPr>
              <a:t>Applies to state and national grantees.</a:t>
            </a:r>
          </a:p>
          <a:p>
            <a:pPr lvl="1"/>
            <a:r>
              <a:rPr lang="en-US" sz="1400" dirty="0">
                <a:latin typeface="Calibri" pitchFamily="34" charset="0"/>
              </a:rPr>
              <a:t>Has access to all member management functions, including user role management, for assigned programs, operating sites, and/or service locations.</a:t>
            </a:r>
          </a:p>
          <a:p>
            <a:endParaRPr lang="en-US" sz="1000" dirty="0">
              <a:latin typeface="Calibri" pitchFamily="34" charset="0"/>
            </a:endParaRPr>
          </a:p>
          <a:p>
            <a:endParaRPr lang="en-US" sz="1000" dirty="0"/>
          </a:p>
          <a:p>
            <a:r>
              <a:rPr lang="en-US" sz="1200" dirty="0">
                <a:latin typeface="Calibri" pitchFamily="34" charset="0"/>
              </a:rPr>
              <a:t>**For additional information on My AmeriCorps user roles and access, please review the tutorial on </a:t>
            </a:r>
            <a:r>
              <a:rPr lang="en-US" sz="1200" b="1" dirty="0">
                <a:latin typeface="Calibri" pitchFamily="34" charset="0"/>
              </a:rPr>
              <a:t>User Roles and Management</a:t>
            </a:r>
            <a:r>
              <a:rPr lang="en-US" sz="1200" dirty="0">
                <a:latin typeface="Calibri" pitchFamily="34" charset="0"/>
              </a:rPr>
              <a:t>.</a:t>
            </a:r>
          </a:p>
        </p:txBody>
      </p:sp>
      <p:sp>
        <p:nvSpPr>
          <p:cNvPr id="7" name="Slide Number Placeholder 5"/>
          <p:cNvSpPr txBox="1">
            <a:spLocks noGrp="1"/>
          </p:cNvSpPr>
          <p:nvPr/>
        </p:nvSpPr>
        <p:spPr bwMode="auto">
          <a:xfrm>
            <a:off x="4151472" y="1143000"/>
            <a:ext cx="457200" cy="441325"/>
          </a:xfrm>
          <a:prstGeom prst="rect">
            <a:avLst/>
          </a:prstGeom>
          <a:noFill/>
          <a:ln w="9525">
            <a:noFill/>
            <a:miter lim="800000"/>
            <a:headEnd/>
            <a:tailEnd/>
          </a:ln>
        </p:spPr>
        <p:txBody>
          <a:bodyPr lIns="45720" rIns="45720" anchor="ctr"/>
          <a:lstStyle/>
          <a:p>
            <a:pPr algn="ctr"/>
            <a:fld id="{03F9CAB7-83C4-42FC-B675-1F3A68A80B92}" type="slidenum">
              <a:rPr lang="en-US" sz="1600">
                <a:solidFill>
                  <a:srgbClr val="0070C0"/>
                </a:solidFill>
                <a:latin typeface="Calibri" pitchFamily="34" charset="0"/>
              </a:rPr>
              <a:pPr algn="ctr"/>
              <a:t>4</a:t>
            </a:fld>
            <a:endParaRPr lang="en-US" sz="1600" dirty="0">
              <a:solidFill>
                <a:srgbClr val="0070C0"/>
              </a:solidFill>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9"/>
          <p:cNvPicPr>
            <a:picLocks noChangeArrowheads="1"/>
          </p:cNvPicPr>
          <p:nvPr/>
        </p:nvPicPr>
        <p:blipFill>
          <a:blip r:embed="rId3" cstate="print"/>
          <a:srcRect/>
          <a:stretch>
            <a:fillRect/>
          </a:stretch>
        </p:blipFill>
        <p:spPr bwMode="auto">
          <a:xfrm>
            <a:off x="304800" y="1295400"/>
            <a:ext cx="5942013" cy="4570412"/>
          </a:xfrm>
          <a:prstGeom prst="rect">
            <a:avLst/>
          </a:prstGeom>
          <a:noFill/>
          <a:ln w="28575">
            <a:solidFill>
              <a:srgbClr val="562C1C"/>
            </a:solidFill>
            <a:miter lim="800000"/>
            <a:headEnd/>
            <a:tailEnd/>
          </a:ln>
        </p:spPr>
      </p:pic>
      <p:sp>
        <p:nvSpPr>
          <p:cNvPr id="43011" name="Slide Number Placeholder 5"/>
          <p:cNvSpPr txBox="1">
            <a:spLocks noGrp="1"/>
          </p:cNvSpPr>
          <p:nvPr/>
        </p:nvSpPr>
        <p:spPr bwMode="auto">
          <a:xfrm>
            <a:off x="4343400" y="758825"/>
            <a:ext cx="457200" cy="441325"/>
          </a:xfrm>
          <a:prstGeom prst="rect">
            <a:avLst/>
          </a:prstGeom>
          <a:noFill/>
          <a:ln w="9525">
            <a:noFill/>
            <a:miter lim="800000"/>
            <a:headEnd/>
            <a:tailEnd/>
          </a:ln>
        </p:spPr>
        <p:txBody>
          <a:bodyPr lIns="45720" rIns="45720" anchor="ctr"/>
          <a:lstStyle/>
          <a:p>
            <a:pPr algn="ctr"/>
            <a:fld id="{898727E3-D6AB-46FD-957F-6C6F8EDE3374}" type="slidenum">
              <a:rPr lang="en-US" sz="1600">
                <a:solidFill>
                  <a:srgbClr val="0070C0"/>
                </a:solidFill>
                <a:latin typeface="Calibri" pitchFamily="34" charset="0"/>
              </a:rPr>
              <a:pPr algn="ctr"/>
              <a:t>40</a:t>
            </a:fld>
            <a:endParaRPr lang="en-US" sz="1600" dirty="0">
              <a:solidFill>
                <a:srgbClr val="0070C0"/>
              </a:solidFill>
              <a:latin typeface="Calibri" pitchFamily="34" charset="0"/>
            </a:endParaRPr>
          </a:p>
        </p:txBody>
      </p:sp>
      <p:sp>
        <p:nvSpPr>
          <p:cNvPr id="43012" name="Line 8"/>
          <p:cNvSpPr>
            <a:spLocks noChangeShapeType="1"/>
          </p:cNvSpPr>
          <p:nvPr/>
        </p:nvSpPr>
        <p:spPr bwMode="auto">
          <a:xfrm flipH="1">
            <a:off x="1916906" y="5105400"/>
            <a:ext cx="4852987" cy="0"/>
          </a:xfrm>
          <a:prstGeom prst="line">
            <a:avLst/>
          </a:prstGeom>
          <a:noFill/>
          <a:ln w="57150">
            <a:solidFill>
              <a:schemeClr val="tx2"/>
            </a:solidFill>
            <a:round/>
            <a:headEnd/>
            <a:tailEnd/>
          </a:ln>
        </p:spPr>
        <p:txBody>
          <a:bodyPr/>
          <a:lstStyle/>
          <a:p>
            <a:endParaRPr lang="en-US"/>
          </a:p>
        </p:txBody>
      </p:sp>
      <p:sp>
        <p:nvSpPr>
          <p:cNvPr id="18" name="TextBox 17"/>
          <p:cNvSpPr txBox="1"/>
          <p:nvPr/>
        </p:nvSpPr>
        <p:spPr>
          <a:xfrm>
            <a:off x="6668598" y="4480817"/>
            <a:ext cx="2206018" cy="1384995"/>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latin typeface="Arial" pitchFamily="34" charset="0"/>
                <a:ea typeface="ＭＳ Ｐゴシック" pitchFamily="34" charset="-128"/>
              </a:rPr>
              <a:t>The Program Information links provide quick access to perform other grant-related functions and are specific to the program listed.</a:t>
            </a:r>
          </a:p>
        </p:txBody>
      </p:sp>
      <p:sp>
        <p:nvSpPr>
          <p:cNvPr id="43016" name="AutoShape 24"/>
          <p:cNvSpPr>
            <a:spLocks/>
          </p:cNvSpPr>
          <p:nvPr/>
        </p:nvSpPr>
        <p:spPr bwMode="auto">
          <a:xfrm>
            <a:off x="1733551" y="4495800"/>
            <a:ext cx="182562" cy="1246187"/>
          </a:xfrm>
          <a:prstGeom prst="rightBrace">
            <a:avLst>
              <a:gd name="adj1" fmla="val 56884"/>
              <a:gd name="adj2" fmla="val 50000"/>
            </a:avLst>
          </a:prstGeom>
          <a:noFill/>
          <a:ln w="57150">
            <a:solidFill>
              <a:schemeClr val="tx2"/>
            </a:solidFill>
            <a:round/>
            <a:headEnd/>
            <a:tailEnd/>
          </a:ln>
        </p:spPr>
        <p:txBody>
          <a:bodyPr wrap="none" anchor="ctr"/>
          <a:lstStyle/>
          <a:p>
            <a:endParaRPr lang="en-US"/>
          </a:p>
        </p:txBody>
      </p:sp>
      <p:sp>
        <p:nvSpPr>
          <p:cNvPr id="43017" name="Line 8"/>
          <p:cNvSpPr>
            <a:spLocks noChangeShapeType="1"/>
          </p:cNvSpPr>
          <p:nvPr/>
        </p:nvSpPr>
        <p:spPr bwMode="auto">
          <a:xfrm flipH="1">
            <a:off x="6429375" y="3124200"/>
            <a:ext cx="525462" cy="0"/>
          </a:xfrm>
          <a:prstGeom prst="line">
            <a:avLst/>
          </a:prstGeom>
          <a:noFill/>
          <a:ln w="57150">
            <a:solidFill>
              <a:schemeClr val="tx2"/>
            </a:solidFill>
            <a:round/>
            <a:headEnd/>
            <a:tailEnd/>
          </a:ln>
        </p:spPr>
        <p:txBody>
          <a:bodyPr/>
          <a:lstStyle/>
          <a:p>
            <a:endParaRPr lang="en-US"/>
          </a:p>
        </p:txBody>
      </p:sp>
      <p:sp>
        <p:nvSpPr>
          <p:cNvPr id="43018" name="AutoShape 24"/>
          <p:cNvSpPr>
            <a:spLocks/>
          </p:cNvSpPr>
          <p:nvPr/>
        </p:nvSpPr>
        <p:spPr bwMode="auto">
          <a:xfrm>
            <a:off x="6246813" y="2133600"/>
            <a:ext cx="182562" cy="2020888"/>
          </a:xfrm>
          <a:prstGeom prst="rightBrace">
            <a:avLst>
              <a:gd name="adj1" fmla="val 92247"/>
              <a:gd name="adj2" fmla="val 50000"/>
            </a:avLst>
          </a:prstGeom>
          <a:noFill/>
          <a:ln w="57150">
            <a:solidFill>
              <a:schemeClr val="tx2"/>
            </a:solidFill>
            <a:round/>
            <a:headEnd/>
            <a:tailEnd/>
          </a:ln>
        </p:spPr>
        <p:txBody>
          <a:bodyPr wrap="none" anchor="ctr"/>
          <a:lstStyle/>
          <a:p>
            <a:endParaRPr lang="en-US"/>
          </a:p>
        </p:txBody>
      </p:sp>
      <p:sp>
        <p:nvSpPr>
          <p:cNvPr id="2" name="TextBox 17"/>
          <p:cNvSpPr txBox="1"/>
          <p:nvPr/>
        </p:nvSpPr>
        <p:spPr>
          <a:xfrm>
            <a:off x="6668598" y="2754868"/>
            <a:ext cx="2206018" cy="738664"/>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latin typeface="Arial" pitchFamily="34" charset="0"/>
                <a:ea typeface="ＭＳ Ｐゴシック" pitchFamily="34" charset="-128"/>
              </a:rPr>
              <a:t>Information about the Program and links to perform other tasks.</a:t>
            </a:r>
          </a:p>
        </p:txBody>
      </p:sp>
      <p:sp>
        <p:nvSpPr>
          <p:cNvPr id="43022" name="Title 1"/>
          <p:cNvSpPr>
            <a:spLocks/>
          </p:cNvSpPr>
          <p:nvPr/>
        </p:nvSpPr>
        <p:spPr bwMode="auto">
          <a:xfrm>
            <a:off x="301625" y="0"/>
            <a:ext cx="8534400" cy="758825"/>
          </a:xfrm>
          <a:prstGeom prst="rect">
            <a:avLst/>
          </a:prstGeom>
          <a:noFill/>
          <a:ln w="9525">
            <a:noFill/>
            <a:miter lim="800000"/>
            <a:headEnd/>
            <a:tailEnd/>
          </a:ln>
        </p:spPr>
        <p:txBody>
          <a:bodyPr anchor="b"/>
          <a:lstStyle/>
          <a:p>
            <a:pPr algn="ctr"/>
            <a:r>
              <a:rPr lang="en-US" sz="3300" dirty="0">
                <a:solidFill>
                  <a:srgbClr val="0070C0"/>
                </a:solidFill>
                <a:latin typeface="Calibri" pitchFamily="34" charset="0"/>
              </a:rPr>
              <a:t>Program Information Screen</a:t>
            </a:r>
            <a:endParaRPr lang="en-US" sz="2000" dirty="0">
              <a:solidFill>
                <a:srgbClr val="0070C0"/>
              </a:solidFill>
              <a:latin typeface="Calibri" pitchFamily="34" charset="0"/>
            </a:endParaRPr>
          </a:p>
        </p:txBody>
      </p:sp>
      <p:sp>
        <p:nvSpPr>
          <p:cNvPr id="43023" name="Footer Placeholder 6"/>
          <p:cNvSpPr txBox="1">
            <a:spLocks noGrp="1"/>
          </p:cNvSpPr>
          <p:nvPr/>
        </p:nvSpPr>
        <p:spPr bwMode="auto">
          <a:xfrm>
            <a:off x="304800" y="6410325"/>
            <a:ext cx="2133600" cy="366713"/>
          </a:xfrm>
          <a:prstGeom prst="rect">
            <a:avLst/>
          </a:prstGeom>
          <a:noFill/>
          <a:ln w="9525">
            <a:noFill/>
            <a:miter lim="800000"/>
            <a:headEnd/>
            <a:tailEnd/>
          </a:ln>
        </p:spPr>
        <p:txBody>
          <a:bodyPr/>
          <a:lstStyle/>
          <a:p>
            <a:r>
              <a:rPr lang="en-US" sz="1400">
                <a:solidFill>
                  <a:srgbClr val="FFFFFF"/>
                </a:solidFill>
                <a:latin typeface="Calibri" pitchFamily="34" charset="0"/>
              </a:rPr>
              <a:t>eGrants Coaching Unit</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5"/>
          <p:cNvPicPr>
            <a:picLocks noChangeArrowheads="1"/>
          </p:cNvPicPr>
          <p:nvPr/>
        </p:nvPicPr>
        <p:blipFill>
          <a:blip r:embed="rId3" cstate="print"/>
          <a:srcRect/>
          <a:stretch>
            <a:fillRect/>
          </a:stretch>
        </p:blipFill>
        <p:spPr bwMode="auto">
          <a:xfrm>
            <a:off x="301625" y="1257300"/>
            <a:ext cx="5942013" cy="4570412"/>
          </a:xfrm>
          <a:prstGeom prst="rect">
            <a:avLst/>
          </a:prstGeom>
          <a:noFill/>
          <a:ln w="28575">
            <a:solidFill>
              <a:srgbClr val="562C1C"/>
            </a:solidFill>
            <a:miter lim="800000"/>
            <a:headEnd/>
            <a:tailEnd/>
          </a:ln>
        </p:spPr>
      </p:pic>
      <p:sp>
        <p:nvSpPr>
          <p:cNvPr id="44035" name="Title 1"/>
          <p:cNvSpPr>
            <a:spLocks/>
          </p:cNvSpPr>
          <p:nvPr/>
        </p:nvSpPr>
        <p:spPr bwMode="auto">
          <a:xfrm>
            <a:off x="301625" y="0"/>
            <a:ext cx="8534400" cy="758825"/>
          </a:xfrm>
          <a:prstGeom prst="rect">
            <a:avLst/>
          </a:prstGeom>
          <a:noFill/>
          <a:ln w="9525">
            <a:noFill/>
            <a:miter lim="800000"/>
            <a:headEnd/>
            <a:tailEnd/>
          </a:ln>
        </p:spPr>
        <p:txBody>
          <a:bodyPr anchor="b"/>
          <a:lstStyle/>
          <a:p>
            <a:pPr algn="ctr"/>
            <a:r>
              <a:rPr lang="en-US" sz="3300" dirty="0">
                <a:solidFill>
                  <a:srgbClr val="0070C0"/>
                </a:solidFill>
                <a:latin typeface="Calibri" pitchFamily="34" charset="0"/>
              </a:rPr>
              <a:t>Service Locations</a:t>
            </a:r>
          </a:p>
        </p:txBody>
      </p:sp>
      <p:sp>
        <p:nvSpPr>
          <p:cNvPr id="44036" name="Slide Number Placeholder 5"/>
          <p:cNvSpPr txBox="1">
            <a:spLocks noGrp="1"/>
          </p:cNvSpPr>
          <p:nvPr/>
        </p:nvSpPr>
        <p:spPr bwMode="auto">
          <a:xfrm>
            <a:off x="4343400" y="815975"/>
            <a:ext cx="457200" cy="441325"/>
          </a:xfrm>
          <a:prstGeom prst="rect">
            <a:avLst/>
          </a:prstGeom>
          <a:noFill/>
          <a:ln w="9525">
            <a:noFill/>
            <a:miter lim="800000"/>
            <a:headEnd/>
            <a:tailEnd/>
          </a:ln>
        </p:spPr>
        <p:txBody>
          <a:bodyPr lIns="45720" rIns="45720" anchor="ctr"/>
          <a:lstStyle/>
          <a:p>
            <a:pPr algn="ctr"/>
            <a:fld id="{F4D66B6B-9775-462A-A936-D49680D73150}" type="slidenum">
              <a:rPr lang="en-US" sz="1600">
                <a:solidFill>
                  <a:srgbClr val="0070C0"/>
                </a:solidFill>
                <a:latin typeface="Calibri" pitchFamily="34" charset="0"/>
              </a:rPr>
              <a:pPr algn="ctr"/>
              <a:t>41</a:t>
            </a:fld>
            <a:endParaRPr lang="en-US" sz="1600" dirty="0">
              <a:solidFill>
                <a:srgbClr val="0070C0"/>
              </a:solidFill>
              <a:latin typeface="Calibri" pitchFamily="34" charset="0"/>
            </a:endParaRPr>
          </a:p>
        </p:txBody>
      </p:sp>
      <p:sp>
        <p:nvSpPr>
          <p:cNvPr id="44037" name="Line 45"/>
          <p:cNvSpPr>
            <a:spLocks noChangeShapeType="1"/>
          </p:cNvSpPr>
          <p:nvPr/>
        </p:nvSpPr>
        <p:spPr bwMode="auto">
          <a:xfrm flipH="1">
            <a:off x="6243638" y="4191000"/>
            <a:ext cx="1462087" cy="0"/>
          </a:xfrm>
          <a:prstGeom prst="line">
            <a:avLst/>
          </a:prstGeom>
          <a:noFill/>
          <a:ln w="57150">
            <a:solidFill>
              <a:schemeClr val="tx2"/>
            </a:solidFill>
            <a:round/>
            <a:headEnd/>
            <a:tailEnd type="stealth" w="med" len="med"/>
          </a:ln>
        </p:spPr>
        <p:txBody>
          <a:bodyPr/>
          <a:lstStyle/>
          <a:p>
            <a:endParaRPr lang="en-US"/>
          </a:p>
        </p:txBody>
      </p:sp>
      <p:sp>
        <p:nvSpPr>
          <p:cNvPr id="44038" name="Line 56"/>
          <p:cNvSpPr>
            <a:spLocks noChangeShapeType="1"/>
          </p:cNvSpPr>
          <p:nvPr/>
        </p:nvSpPr>
        <p:spPr bwMode="auto">
          <a:xfrm flipH="1">
            <a:off x="1523510" y="4648200"/>
            <a:ext cx="5145088" cy="533400"/>
          </a:xfrm>
          <a:prstGeom prst="line">
            <a:avLst/>
          </a:prstGeom>
          <a:noFill/>
          <a:ln w="57150">
            <a:solidFill>
              <a:schemeClr val="tx2"/>
            </a:solidFill>
            <a:round/>
            <a:headEnd/>
            <a:tailEnd type="stealth" w="med" len="med"/>
          </a:ln>
        </p:spPr>
        <p:txBody>
          <a:bodyPr/>
          <a:lstStyle/>
          <a:p>
            <a:endParaRPr lang="en-US"/>
          </a:p>
        </p:txBody>
      </p:sp>
      <p:sp>
        <p:nvSpPr>
          <p:cNvPr id="18" name="TextBox 17"/>
          <p:cNvSpPr txBox="1"/>
          <p:nvPr/>
        </p:nvSpPr>
        <p:spPr>
          <a:xfrm>
            <a:off x="6668598" y="3808944"/>
            <a:ext cx="2206018" cy="1600438"/>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latin typeface="Arial" pitchFamily="34" charset="0"/>
                <a:ea typeface="ＭＳ Ｐゴシック" pitchFamily="34" charset="-128"/>
              </a:rPr>
              <a:t>Use the </a:t>
            </a:r>
            <a:r>
              <a:rPr lang="en-US" sz="1400" b="1" dirty="0">
                <a:solidFill>
                  <a:schemeClr val="tx2"/>
                </a:solidFill>
                <a:latin typeface="Arial" pitchFamily="34" charset="0"/>
                <a:ea typeface="ＭＳ Ｐゴシック" pitchFamily="34" charset="-128"/>
              </a:rPr>
              <a:t>View Service Locations</a:t>
            </a:r>
            <a:r>
              <a:rPr lang="en-US" sz="1400" dirty="0">
                <a:solidFill>
                  <a:schemeClr val="tx2"/>
                </a:solidFill>
                <a:latin typeface="Arial" pitchFamily="34" charset="0"/>
                <a:ea typeface="ＭＳ Ｐゴシック" pitchFamily="34" charset="-128"/>
              </a:rPr>
              <a:t> link or the </a:t>
            </a:r>
            <a:r>
              <a:rPr lang="en-US" sz="1400" b="1" dirty="0">
                <a:solidFill>
                  <a:schemeClr val="tx2"/>
                </a:solidFill>
                <a:latin typeface="Arial" pitchFamily="34" charset="0"/>
                <a:ea typeface="ＭＳ Ｐゴシック" pitchFamily="34" charset="-128"/>
              </a:rPr>
              <a:t>Service Location Info</a:t>
            </a:r>
            <a:r>
              <a:rPr lang="en-US" sz="1400" dirty="0">
                <a:solidFill>
                  <a:schemeClr val="tx2"/>
                </a:solidFill>
                <a:latin typeface="Arial" pitchFamily="34" charset="0"/>
                <a:ea typeface="ＭＳ Ｐゴシック" pitchFamily="34" charset="-128"/>
              </a:rPr>
              <a:t> link to view a listing of the Service Locations assigned to the Operating Site.</a:t>
            </a:r>
          </a:p>
        </p:txBody>
      </p:sp>
      <p:sp>
        <p:nvSpPr>
          <p:cNvPr id="44042" name="Footer Placeholder 6"/>
          <p:cNvSpPr txBox="1">
            <a:spLocks noGrp="1"/>
          </p:cNvSpPr>
          <p:nvPr/>
        </p:nvSpPr>
        <p:spPr bwMode="auto">
          <a:xfrm>
            <a:off x="304800" y="6410325"/>
            <a:ext cx="2133600" cy="366713"/>
          </a:xfrm>
          <a:prstGeom prst="rect">
            <a:avLst/>
          </a:prstGeom>
          <a:noFill/>
          <a:ln w="9525">
            <a:noFill/>
            <a:miter lim="800000"/>
            <a:headEnd/>
            <a:tailEnd/>
          </a:ln>
        </p:spPr>
        <p:txBody>
          <a:bodyPr/>
          <a:lstStyle/>
          <a:p>
            <a:r>
              <a:rPr lang="en-US" sz="1400">
                <a:solidFill>
                  <a:srgbClr val="FFFFFF"/>
                </a:solidFill>
                <a:latin typeface="Calibri" pitchFamily="34" charset="0"/>
              </a:rPr>
              <a:t>eGrants Coaching Unit</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5"/>
          <p:cNvPicPr>
            <a:picLocks noChangeArrowheads="1"/>
          </p:cNvPicPr>
          <p:nvPr/>
        </p:nvPicPr>
        <p:blipFill>
          <a:blip r:embed="rId3" cstate="print"/>
          <a:srcRect/>
          <a:stretch>
            <a:fillRect/>
          </a:stretch>
        </p:blipFill>
        <p:spPr bwMode="auto">
          <a:xfrm>
            <a:off x="306387" y="1200150"/>
            <a:ext cx="5484813" cy="4570412"/>
          </a:xfrm>
          <a:prstGeom prst="rect">
            <a:avLst/>
          </a:prstGeom>
          <a:noFill/>
          <a:ln w="28575">
            <a:solidFill>
              <a:srgbClr val="562C1C"/>
            </a:solidFill>
            <a:miter lim="800000"/>
            <a:headEnd/>
            <a:tailEnd/>
          </a:ln>
        </p:spPr>
      </p:pic>
      <p:sp>
        <p:nvSpPr>
          <p:cNvPr id="45059" name="Slide Number Placeholder 5"/>
          <p:cNvSpPr txBox="1">
            <a:spLocks noGrp="1"/>
          </p:cNvSpPr>
          <p:nvPr/>
        </p:nvSpPr>
        <p:spPr bwMode="auto">
          <a:xfrm>
            <a:off x="4343400" y="758825"/>
            <a:ext cx="457200" cy="441325"/>
          </a:xfrm>
          <a:prstGeom prst="rect">
            <a:avLst/>
          </a:prstGeom>
          <a:noFill/>
          <a:ln w="9525">
            <a:noFill/>
            <a:miter lim="800000"/>
            <a:headEnd/>
            <a:tailEnd/>
          </a:ln>
        </p:spPr>
        <p:txBody>
          <a:bodyPr lIns="45720" rIns="45720" anchor="ctr"/>
          <a:lstStyle/>
          <a:p>
            <a:pPr algn="ctr"/>
            <a:fld id="{D227EB8C-4ECD-4A2F-9F01-A21E04A84D83}" type="slidenum">
              <a:rPr lang="en-US" sz="1600">
                <a:solidFill>
                  <a:srgbClr val="0070C0"/>
                </a:solidFill>
                <a:latin typeface="Calibri" pitchFamily="34" charset="0"/>
              </a:rPr>
              <a:pPr algn="ctr"/>
              <a:t>42</a:t>
            </a:fld>
            <a:endParaRPr lang="en-US" sz="1600" dirty="0">
              <a:solidFill>
                <a:srgbClr val="0070C0"/>
              </a:solidFill>
              <a:latin typeface="Calibri" pitchFamily="34" charset="0"/>
            </a:endParaRPr>
          </a:p>
        </p:txBody>
      </p:sp>
      <p:sp>
        <p:nvSpPr>
          <p:cNvPr id="45060" name="Line 6"/>
          <p:cNvSpPr>
            <a:spLocks noChangeShapeType="1"/>
          </p:cNvSpPr>
          <p:nvPr/>
        </p:nvSpPr>
        <p:spPr bwMode="auto">
          <a:xfrm flipH="1">
            <a:off x="5791201" y="2971800"/>
            <a:ext cx="1474787" cy="0"/>
          </a:xfrm>
          <a:prstGeom prst="line">
            <a:avLst/>
          </a:prstGeom>
          <a:noFill/>
          <a:ln w="57150">
            <a:solidFill>
              <a:schemeClr val="tx2"/>
            </a:solidFill>
            <a:round/>
            <a:headEnd/>
            <a:tailEnd type="stealth" w="med" len="med"/>
          </a:ln>
        </p:spPr>
        <p:txBody>
          <a:bodyPr/>
          <a:lstStyle/>
          <a:p>
            <a:endParaRPr lang="en-US"/>
          </a:p>
        </p:txBody>
      </p:sp>
      <p:sp>
        <p:nvSpPr>
          <p:cNvPr id="45061" name="Line 6"/>
          <p:cNvSpPr>
            <a:spLocks noChangeShapeType="1"/>
          </p:cNvSpPr>
          <p:nvPr/>
        </p:nvSpPr>
        <p:spPr bwMode="auto">
          <a:xfrm flipH="1">
            <a:off x="5786438" y="2743200"/>
            <a:ext cx="1474787" cy="0"/>
          </a:xfrm>
          <a:prstGeom prst="line">
            <a:avLst/>
          </a:prstGeom>
          <a:noFill/>
          <a:ln w="57150">
            <a:solidFill>
              <a:schemeClr val="tx2"/>
            </a:solidFill>
            <a:round/>
            <a:headEnd/>
            <a:tailEnd type="stealth" w="med" len="med"/>
          </a:ln>
        </p:spPr>
        <p:txBody>
          <a:bodyPr/>
          <a:lstStyle/>
          <a:p>
            <a:endParaRPr lang="en-US"/>
          </a:p>
        </p:txBody>
      </p:sp>
      <p:sp>
        <p:nvSpPr>
          <p:cNvPr id="45062" name="Line 6"/>
          <p:cNvSpPr>
            <a:spLocks noChangeShapeType="1"/>
          </p:cNvSpPr>
          <p:nvPr/>
        </p:nvSpPr>
        <p:spPr bwMode="auto">
          <a:xfrm flipH="1">
            <a:off x="5791201" y="3200400"/>
            <a:ext cx="1474788" cy="0"/>
          </a:xfrm>
          <a:prstGeom prst="line">
            <a:avLst/>
          </a:prstGeom>
          <a:noFill/>
          <a:ln w="57150">
            <a:solidFill>
              <a:schemeClr val="tx2"/>
            </a:solidFill>
            <a:round/>
            <a:headEnd/>
            <a:tailEnd type="stealth" w="med" len="med"/>
          </a:ln>
        </p:spPr>
        <p:txBody>
          <a:bodyPr/>
          <a:lstStyle/>
          <a:p>
            <a:endParaRPr lang="en-US"/>
          </a:p>
        </p:txBody>
      </p:sp>
      <p:sp>
        <p:nvSpPr>
          <p:cNvPr id="18" name="TextBox 17"/>
          <p:cNvSpPr txBox="1"/>
          <p:nvPr/>
        </p:nvSpPr>
        <p:spPr>
          <a:xfrm>
            <a:off x="6668598" y="2447311"/>
            <a:ext cx="2206018" cy="1800134"/>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latin typeface="Arial" pitchFamily="34" charset="0"/>
                <a:ea typeface="ＭＳ Ｐゴシック" pitchFamily="34" charset="-128"/>
              </a:rPr>
              <a:t>The total number of service locations and a listing of the service locations assigned to the Operating Site is displayed. Click on </a:t>
            </a:r>
            <a:r>
              <a:rPr lang="en-US" sz="1400" b="1" dirty="0">
                <a:solidFill>
                  <a:schemeClr val="tx2"/>
                </a:solidFill>
                <a:latin typeface="Arial" pitchFamily="34" charset="0"/>
                <a:ea typeface="ＭＳ Ｐゴシック" pitchFamily="34" charset="-128"/>
              </a:rPr>
              <a:t>create</a:t>
            </a:r>
            <a:r>
              <a:rPr lang="en-US" sz="1400" dirty="0">
                <a:solidFill>
                  <a:schemeClr val="tx2"/>
                </a:solidFill>
                <a:latin typeface="Arial" pitchFamily="34" charset="0"/>
                <a:ea typeface="ＭＳ Ｐゴシック" pitchFamily="34" charset="-128"/>
              </a:rPr>
              <a:t> to enter a new service location.</a:t>
            </a:r>
          </a:p>
        </p:txBody>
      </p:sp>
      <p:sp>
        <p:nvSpPr>
          <p:cNvPr id="45066" name="Title 1"/>
          <p:cNvSpPr>
            <a:spLocks/>
          </p:cNvSpPr>
          <p:nvPr/>
        </p:nvSpPr>
        <p:spPr bwMode="auto">
          <a:xfrm>
            <a:off x="301625" y="0"/>
            <a:ext cx="8534400" cy="758825"/>
          </a:xfrm>
          <a:prstGeom prst="rect">
            <a:avLst/>
          </a:prstGeom>
          <a:noFill/>
          <a:ln w="9525">
            <a:noFill/>
            <a:miter lim="800000"/>
            <a:headEnd/>
            <a:tailEnd/>
          </a:ln>
        </p:spPr>
        <p:txBody>
          <a:bodyPr anchor="b"/>
          <a:lstStyle/>
          <a:p>
            <a:pPr algn="ctr"/>
            <a:r>
              <a:rPr lang="en-US" sz="3300" dirty="0">
                <a:solidFill>
                  <a:srgbClr val="0070C0"/>
                </a:solidFill>
                <a:latin typeface="Calibri" pitchFamily="34" charset="0"/>
              </a:rPr>
              <a:t>Service Locations</a:t>
            </a:r>
          </a:p>
        </p:txBody>
      </p:sp>
      <p:sp>
        <p:nvSpPr>
          <p:cNvPr id="45067" name="Footer Placeholder 6"/>
          <p:cNvSpPr txBox="1">
            <a:spLocks noGrp="1"/>
          </p:cNvSpPr>
          <p:nvPr/>
        </p:nvSpPr>
        <p:spPr bwMode="auto">
          <a:xfrm>
            <a:off x="304800" y="6410325"/>
            <a:ext cx="2133600" cy="366713"/>
          </a:xfrm>
          <a:prstGeom prst="rect">
            <a:avLst/>
          </a:prstGeom>
          <a:noFill/>
          <a:ln w="9525">
            <a:noFill/>
            <a:miter lim="800000"/>
            <a:headEnd/>
            <a:tailEnd/>
          </a:ln>
        </p:spPr>
        <p:txBody>
          <a:bodyPr/>
          <a:lstStyle/>
          <a:p>
            <a:r>
              <a:rPr lang="en-US" sz="1400">
                <a:solidFill>
                  <a:srgbClr val="FFFFFF"/>
                </a:solidFill>
                <a:latin typeface="Calibri" pitchFamily="34" charset="0"/>
              </a:rPr>
              <a:t>eGrants Coaching Unit</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5"/>
          <p:cNvPicPr>
            <a:picLocks noChangeArrowheads="1"/>
          </p:cNvPicPr>
          <p:nvPr/>
        </p:nvPicPr>
        <p:blipFill>
          <a:blip r:embed="rId3" cstate="print"/>
          <a:srcRect/>
          <a:stretch>
            <a:fillRect/>
          </a:stretch>
        </p:blipFill>
        <p:spPr bwMode="auto">
          <a:xfrm>
            <a:off x="301625" y="1257300"/>
            <a:ext cx="5942013" cy="4570412"/>
          </a:xfrm>
          <a:prstGeom prst="rect">
            <a:avLst/>
          </a:prstGeom>
          <a:noFill/>
          <a:ln w="28575">
            <a:solidFill>
              <a:srgbClr val="562C1C"/>
            </a:solidFill>
            <a:miter lim="800000"/>
            <a:headEnd/>
            <a:tailEnd/>
          </a:ln>
        </p:spPr>
      </p:pic>
      <p:sp>
        <p:nvSpPr>
          <p:cNvPr id="46083" name="Slide Number Placeholder 5"/>
          <p:cNvSpPr txBox="1">
            <a:spLocks noGrp="1"/>
          </p:cNvSpPr>
          <p:nvPr/>
        </p:nvSpPr>
        <p:spPr bwMode="auto">
          <a:xfrm>
            <a:off x="4343400" y="815975"/>
            <a:ext cx="457200" cy="441325"/>
          </a:xfrm>
          <a:prstGeom prst="rect">
            <a:avLst/>
          </a:prstGeom>
          <a:noFill/>
          <a:ln w="9525">
            <a:noFill/>
            <a:miter lim="800000"/>
            <a:headEnd/>
            <a:tailEnd/>
          </a:ln>
        </p:spPr>
        <p:txBody>
          <a:bodyPr lIns="45720" rIns="45720" anchor="ctr"/>
          <a:lstStyle/>
          <a:p>
            <a:pPr algn="ctr"/>
            <a:fld id="{EF3C7ADD-D2E8-4C05-B6F2-FD0167793F3B}" type="slidenum">
              <a:rPr lang="en-US" sz="1600">
                <a:solidFill>
                  <a:srgbClr val="0070C0"/>
                </a:solidFill>
                <a:latin typeface="Calibri" pitchFamily="34" charset="0"/>
              </a:rPr>
              <a:pPr algn="ctr"/>
              <a:t>43</a:t>
            </a:fld>
            <a:endParaRPr lang="en-US" sz="1600" dirty="0">
              <a:solidFill>
                <a:srgbClr val="0070C0"/>
              </a:solidFill>
              <a:latin typeface="Calibri" pitchFamily="34" charset="0"/>
            </a:endParaRPr>
          </a:p>
        </p:txBody>
      </p:sp>
      <p:sp>
        <p:nvSpPr>
          <p:cNvPr id="46084" name="Line 20"/>
          <p:cNvSpPr>
            <a:spLocks noChangeShapeType="1"/>
          </p:cNvSpPr>
          <p:nvPr/>
        </p:nvSpPr>
        <p:spPr bwMode="auto">
          <a:xfrm>
            <a:off x="7770813" y="4511675"/>
            <a:ext cx="0" cy="1127125"/>
          </a:xfrm>
          <a:prstGeom prst="line">
            <a:avLst/>
          </a:prstGeom>
          <a:noFill/>
          <a:ln w="57150">
            <a:solidFill>
              <a:schemeClr val="tx2"/>
            </a:solidFill>
            <a:round/>
            <a:headEnd/>
            <a:tailEnd/>
          </a:ln>
        </p:spPr>
        <p:txBody>
          <a:bodyPr/>
          <a:lstStyle/>
          <a:p>
            <a:endParaRPr lang="en-US"/>
          </a:p>
        </p:txBody>
      </p:sp>
      <p:sp>
        <p:nvSpPr>
          <p:cNvPr id="46085" name="AutoShape 21"/>
          <p:cNvSpPr>
            <a:spLocks/>
          </p:cNvSpPr>
          <p:nvPr/>
        </p:nvSpPr>
        <p:spPr bwMode="auto">
          <a:xfrm flipH="1">
            <a:off x="4937918" y="3505200"/>
            <a:ext cx="182563" cy="1817687"/>
          </a:xfrm>
          <a:prstGeom prst="leftBrace">
            <a:avLst>
              <a:gd name="adj1" fmla="val 82971"/>
              <a:gd name="adj2" fmla="val 50000"/>
            </a:avLst>
          </a:prstGeom>
          <a:noFill/>
          <a:ln w="57150">
            <a:solidFill>
              <a:schemeClr val="tx2"/>
            </a:solidFill>
            <a:round/>
            <a:headEnd/>
            <a:tailEnd/>
          </a:ln>
        </p:spPr>
        <p:txBody>
          <a:bodyPr wrap="none" anchor="ctr"/>
          <a:lstStyle/>
          <a:p>
            <a:endParaRPr lang="en-US"/>
          </a:p>
        </p:txBody>
      </p:sp>
      <p:sp>
        <p:nvSpPr>
          <p:cNvPr id="46086" name="Line 22"/>
          <p:cNvSpPr>
            <a:spLocks noChangeShapeType="1"/>
          </p:cNvSpPr>
          <p:nvPr/>
        </p:nvSpPr>
        <p:spPr bwMode="auto">
          <a:xfrm>
            <a:off x="6243638" y="5638800"/>
            <a:ext cx="1527175" cy="0"/>
          </a:xfrm>
          <a:prstGeom prst="line">
            <a:avLst/>
          </a:prstGeom>
          <a:noFill/>
          <a:ln w="57150">
            <a:solidFill>
              <a:schemeClr val="tx2"/>
            </a:solidFill>
            <a:round/>
            <a:headEnd type="stealth" w="med" len="med"/>
            <a:tailEnd/>
          </a:ln>
        </p:spPr>
        <p:txBody>
          <a:bodyPr/>
          <a:lstStyle/>
          <a:p>
            <a:endParaRPr lang="en-US"/>
          </a:p>
        </p:txBody>
      </p:sp>
      <p:sp>
        <p:nvSpPr>
          <p:cNvPr id="46087" name="Line 20"/>
          <p:cNvSpPr>
            <a:spLocks noChangeShapeType="1"/>
          </p:cNvSpPr>
          <p:nvPr/>
        </p:nvSpPr>
        <p:spPr bwMode="auto">
          <a:xfrm flipH="1">
            <a:off x="5120481" y="4419600"/>
            <a:ext cx="2147887" cy="0"/>
          </a:xfrm>
          <a:prstGeom prst="line">
            <a:avLst/>
          </a:prstGeom>
          <a:noFill/>
          <a:ln w="57150">
            <a:solidFill>
              <a:schemeClr val="tx2"/>
            </a:solidFill>
            <a:round/>
            <a:headEnd/>
            <a:tailEnd/>
          </a:ln>
        </p:spPr>
        <p:txBody>
          <a:bodyPr/>
          <a:lstStyle/>
          <a:p>
            <a:endParaRPr lang="en-US"/>
          </a:p>
        </p:txBody>
      </p:sp>
      <p:sp>
        <p:nvSpPr>
          <p:cNvPr id="18" name="TextBox 17"/>
          <p:cNvSpPr txBox="1"/>
          <p:nvPr/>
        </p:nvSpPr>
        <p:spPr>
          <a:xfrm>
            <a:off x="6668598" y="3568966"/>
            <a:ext cx="2206018" cy="1393559"/>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latin typeface="Arial" pitchFamily="34" charset="0"/>
                <a:ea typeface="ＭＳ Ｐゴシック" pitchFamily="34" charset="-128"/>
              </a:rPr>
              <a:t>Select and enter information about the service location. Click on </a:t>
            </a:r>
            <a:r>
              <a:rPr lang="en-US" sz="1400" b="1" dirty="0">
                <a:solidFill>
                  <a:schemeClr val="tx2"/>
                </a:solidFill>
                <a:latin typeface="Arial" pitchFamily="34" charset="0"/>
                <a:ea typeface="ＭＳ Ｐゴシック" pitchFamily="34" charset="-128"/>
              </a:rPr>
              <a:t>save</a:t>
            </a:r>
            <a:r>
              <a:rPr lang="en-US" sz="1400" dirty="0">
                <a:solidFill>
                  <a:schemeClr val="tx2"/>
                </a:solidFill>
                <a:latin typeface="Arial" pitchFamily="34" charset="0"/>
                <a:ea typeface="ＭＳ Ｐゴシック" pitchFamily="34" charset="-128"/>
              </a:rPr>
              <a:t> to keep the information or </a:t>
            </a:r>
            <a:r>
              <a:rPr lang="en-US" sz="1400" b="1" dirty="0">
                <a:solidFill>
                  <a:schemeClr val="tx2"/>
                </a:solidFill>
                <a:latin typeface="Arial" pitchFamily="34" charset="0"/>
                <a:ea typeface="ＭＳ Ｐゴシック" pitchFamily="34" charset="-128"/>
              </a:rPr>
              <a:t>cancel</a:t>
            </a:r>
            <a:r>
              <a:rPr lang="en-US" sz="1400" dirty="0">
                <a:solidFill>
                  <a:schemeClr val="tx2"/>
                </a:solidFill>
                <a:latin typeface="Arial" pitchFamily="34" charset="0"/>
                <a:ea typeface="ＭＳ Ｐゴシック" pitchFamily="34" charset="-128"/>
              </a:rPr>
              <a:t> to discard it.</a:t>
            </a:r>
          </a:p>
        </p:txBody>
      </p:sp>
      <p:sp>
        <p:nvSpPr>
          <p:cNvPr id="46091" name="Title 1"/>
          <p:cNvSpPr>
            <a:spLocks/>
          </p:cNvSpPr>
          <p:nvPr/>
        </p:nvSpPr>
        <p:spPr bwMode="auto">
          <a:xfrm>
            <a:off x="301625" y="0"/>
            <a:ext cx="8534400" cy="758825"/>
          </a:xfrm>
          <a:prstGeom prst="rect">
            <a:avLst/>
          </a:prstGeom>
          <a:noFill/>
          <a:ln w="9525">
            <a:noFill/>
            <a:miter lim="800000"/>
            <a:headEnd/>
            <a:tailEnd/>
          </a:ln>
        </p:spPr>
        <p:txBody>
          <a:bodyPr anchor="b"/>
          <a:lstStyle/>
          <a:p>
            <a:pPr algn="ctr"/>
            <a:r>
              <a:rPr lang="en-US" sz="3300" dirty="0">
                <a:solidFill>
                  <a:srgbClr val="0070C0"/>
                </a:solidFill>
                <a:latin typeface="Calibri" pitchFamily="34" charset="0"/>
              </a:rPr>
              <a:t>Service Locations</a:t>
            </a:r>
          </a:p>
        </p:txBody>
      </p:sp>
      <p:sp>
        <p:nvSpPr>
          <p:cNvPr id="46092" name="Footer Placeholder 6"/>
          <p:cNvSpPr txBox="1">
            <a:spLocks noGrp="1"/>
          </p:cNvSpPr>
          <p:nvPr/>
        </p:nvSpPr>
        <p:spPr bwMode="auto">
          <a:xfrm>
            <a:off x="304800" y="6410325"/>
            <a:ext cx="2133600" cy="366713"/>
          </a:xfrm>
          <a:prstGeom prst="rect">
            <a:avLst/>
          </a:prstGeom>
          <a:noFill/>
          <a:ln w="9525">
            <a:noFill/>
            <a:miter lim="800000"/>
            <a:headEnd/>
            <a:tailEnd/>
          </a:ln>
        </p:spPr>
        <p:txBody>
          <a:bodyPr/>
          <a:lstStyle/>
          <a:p>
            <a:r>
              <a:rPr lang="en-US" sz="1400">
                <a:solidFill>
                  <a:srgbClr val="FFFFFF"/>
                </a:solidFill>
                <a:latin typeface="Calibri" pitchFamily="34" charset="0"/>
              </a:rPr>
              <a:t>eGrants Coaching Unit</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9"/>
          <p:cNvPicPr>
            <a:picLocks noChangeArrowheads="1"/>
          </p:cNvPicPr>
          <p:nvPr/>
        </p:nvPicPr>
        <p:blipFill>
          <a:blip r:embed="rId3" cstate="print"/>
          <a:srcRect/>
          <a:stretch>
            <a:fillRect/>
          </a:stretch>
        </p:blipFill>
        <p:spPr bwMode="auto">
          <a:xfrm>
            <a:off x="304800" y="1371600"/>
            <a:ext cx="5942013" cy="4570412"/>
          </a:xfrm>
          <a:prstGeom prst="rect">
            <a:avLst/>
          </a:prstGeom>
          <a:noFill/>
          <a:ln w="28575">
            <a:solidFill>
              <a:srgbClr val="562C1C"/>
            </a:solidFill>
            <a:miter lim="800000"/>
            <a:headEnd/>
            <a:tailEnd/>
          </a:ln>
        </p:spPr>
      </p:pic>
      <p:sp>
        <p:nvSpPr>
          <p:cNvPr id="47107" name="Slide Number Placeholder 5"/>
          <p:cNvSpPr txBox="1">
            <a:spLocks noGrp="1"/>
          </p:cNvSpPr>
          <p:nvPr/>
        </p:nvSpPr>
        <p:spPr bwMode="auto">
          <a:xfrm>
            <a:off x="4343400" y="815975"/>
            <a:ext cx="457200" cy="441325"/>
          </a:xfrm>
          <a:prstGeom prst="rect">
            <a:avLst/>
          </a:prstGeom>
          <a:noFill/>
          <a:ln w="9525">
            <a:noFill/>
            <a:miter lim="800000"/>
            <a:headEnd/>
            <a:tailEnd/>
          </a:ln>
        </p:spPr>
        <p:txBody>
          <a:bodyPr lIns="45720" rIns="45720" anchor="ctr"/>
          <a:lstStyle/>
          <a:p>
            <a:pPr algn="ctr"/>
            <a:fld id="{07CADB8E-E81E-40B9-9E46-C2761E532D7E}" type="slidenum">
              <a:rPr lang="en-US" sz="1600">
                <a:solidFill>
                  <a:srgbClr val="0070C0"/>
                </a:solidFill>
                <a:latin typeface="Calibri" pitchFamily="34" charset="0"/>
              </a:rPr>
              <a:pPr algn="ctr"/>
              <a:t>44</a:t>
            </a:fld>
            <a:endParaRPr lang="en-US" sz="1600" dirty="0">
              <a:solidFill>
                <a:srgbClr val="0070C0"/>
              </a:solidFill>
              <a:latin typeface="Calibri" pitchFamily="34" charset="0"/>
            </a:endParaRPr>
          </a:p>
        </p:txBody>
      </p:sp>
      <p:sp>
        <p:nvSpPr>
          <p:cNvPr id="47108" name="Line 22"/>
          <p:cNvSpPr>
            <a:spLocks noChangeShapeType="1"/>
          </p:cNvSpPr>
          <p:nvPr/>
        </p:nvSpPr>
        <p:spPr bwMode="auto">
          <a:xfrm>
            <a:off x="6246813" y="3810000"/>
            <a:ext cx="1527175" cy="0"/>
          </a:xfrm>
          <a:prstGeom prst="line">
            <a:avLst/>
          </a:prstGeom>
          <a:noFill/>
          <a:ln w="57150">
            <a:solidFill>
              <a:schemeClr val="tx2"/>
            </a:solidFill>
            <a:round/>
            <a:headEnd type="stealth" w="med" len="med"/>
            <a:tailEnd/>
          </a:ln>
        </p:spPr>
        <p:txBody>
          <a:bodyPr/>
          <a:lstStyle/>
          <a:p>
            <a:endParaRPr lang="en-US"/>
          </a:p>
        </p:txBody>
      </p:sp>
      <p:sp>
        <p:nvSpPr>
          <p:cNvPr id="18" name="TextBox 17"/>
          <p:cNvSpPr txBox="1"/>
          <p:nvPr/>
        </p:nvSpPr>
        <p:spPr>
          <a:xfrm>
            <a:off x="6670978" y="3213068"/>
            <a:ext cx="2206019" cy="1193864"/>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latin typeface="Arial" pitchFamily="34" charset="0"/>
                <a:ea typeface="ＭＳ Ｐゴシック" pitchFamily="34" charset="-128"/>
              </a:rPr>
              <a:t>Click on </a:t>
            </a:r>
            <a:r>
              <a:rPr lang="en-US" sz="1400" b="1" dirty="0">
                <a:solidFill>
                  <a:schemeClr val="tx2"/>
                </a:solidFill>
                <a:latin typeface="Arial" pitchFamily="34" charset="0"/>
                <a:ea typeface="ＭＳ Ｐゴシック" pitchFamily="34" charset="-128"/>
              </a:rPr>
              <a:t>edit</a:t>
            </a:r>
            <a:r>
              <a:rPr lang="en-US" sz="1400" dirty="0">
                <a:solidFill>
                  <a:schemeClr val="tx2"/>
                </a:solidFill>
                <a:latin typeface="Arial" pitchFamily="34" charset="0"/>
                <a:ea typeface="ＭＳ Ｐゴシック" pitchFamily="34" charset="-128"/>
              </a:rPr>
              <a:t> to make changes to the service location or </a:t>
            </a:r>
            <a:r>
              <a:rPr lang="en-US" sz="1400" b="1" dirty="0">
                <a:solidFill>
                  <a:schemeClr val="tx2"/>
                </a:solidFill>
                <a:latin typeface="Arial" pitchFamily="34" charset="0"/>
                <a:ea typeface="ＭＳ Ｐゴシック" pitchFamily="34" charset="-128"/>
              </a:rPr>
              <a:t>back</a:t>
            </a:r>
            <a:r>
              <a:rPr lang="en-US" sz="1400" dirty="0">
                <a:solidFill>
                  <a:schemeClr val="tx2"/>
                </a:solidFill>
                <a:latin typeface="Arial" pitchFamily="34" charset="0"/>
                <a:ea typeface="ＭＳ Ｐゴシック" pitchFamily="34" charset="-128"/>
              </a:rPr>
              <a:t> to view the listing of service locations page.</a:t>
            </a:r>
          </a:p>
        </p:txBody>
      </p:sp>
      <p:sp>
        <p:nvSpPr>
          <p:cNvPr id="47112" name="Line 22"/>
          <p:cNvSpPr>
            <a:spLocks noChangeShapeType="1"/>
          </p:cNvSpPr>
          <p:nvPr/>
        </p:nvSpPr>
        <p:spPr bwMode="auto">
          <a:xfrm>
            <a:off x="4495800" y="2362200"/>
            <a:ext cx="3275013" cy="0"/>
          </a:xfrm>
          <a:prstGeom prst="line">
            <a:avLst/>
          </a:prstGeom>
          <a:noFill/>
          <a:ln w="57150">
            <a:solidFill>
              <a:schemeClr val="tx2"/>
            </a:solidFill>
            <a:round/>
            <a:headEnd type="stealth" w="med" len="med"/>
            <a:tailEnd/>
          </a:ln>
        </p:spPr>
        <p:txBody>
          <a:bodyPr/>
          <a:lstStyle/>
          <a:p>
            <a:endParaRPr lang="en-US"/>
          </a:p>
        </p:txBody>
      </p:sp>
      <p:sp>
        <p:nvSpPr>
          <p:cNvPr id="2" name="TextBox 17"/>
          <p:cNvSpPr txBox="1"/>
          <p:nvPr/>
        </p:nvSpPr>
        <p:spPr>
          <a:xfrm>
            <a:off x="6667803" y="2089953"/>
            <a:ext cx="2206019" cy="544494"/>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latin typeface="Arial" pitchFamily="34" charset="0"/>
                <a:ea typeface="ＭＳ Ｐゴシック" pitchFamily="34" charset="-128"/>
              </a:rPr>
              <a:t>View the Operating Site Information page.</a:t>
            </a:r>
          </a:p>
        </p:txBody>
      </p:sp>
      <p:sp>
        <p:nvSpPr>
          <p:cNvPr id="47116" name="Title 1"/>
          <p:cNvSpPr>
            <a:spLocks/>
          </p:cNvSpPr>
          <p:nvPr/>
        </p:nvSpPr>
        <p:spPr bwMode="auto">
          <a:xfrm>
            <a:off x="304800" y="0"/>
            <a:ext cx="8534400" cy="758825"/>
          </a:xfrm>
          <a:prstGeom prst="rect">
            <a:avLst/>
          </a:prstGeom>
          <a:noFill/>
          <a:ln w="9525">
            <a:noFill/>
            <a:miter lim="800000"/>
            <a:headEnd/>
            <a:tailEnd/>
          </a:ln>
        </p:spPr>
        <p:txBody>
          <a:bodyPr anchor="b"/>
          <a:lstStyle/>
          <a:p>
            <a:pPr algn="ctr"/>
            <a:r>
              <a:rPr lang="en-US" sz="3300" dirty="0">
                <a:solidFill>
                  <a:srgbClr val="0070C0"/>
                </a:solidFill>
                <a:latin typeface="Calibri" pitchFamily="34" charset="0"/>
              </a:rPr>
              <a:t>Service Locations</a:t>
            </a:r>
          </a:p>
        </p:txBody>
      </p:sp>
      <p:sp>
        <p:nvSpPr>
          <p:cNvPr id="47117" name="Footer Placeholder 6"/>
          <p:cNvSpPr txBox="1">
            <a:spLocks noGrp="1"/>
          </p:cNvSpPr>
          <p:nvPr/>
        </p:nvSpPr>
        <p:spPr bwMode="auto">
          <a:xfrm>
            <a:off x="304800" y="6410325"/>
            <a:ext cx="2133600" cy="366713"/>
          </a:xfrm>
          <a:prstGeom prst="rect">
            <a:avLst/>
          </a:prstGeom>
          <a:noFill/>
          <a:ln w="9525">
            <a:noFill/>
            <a:miter lim="800000"/>
            <a:headEnd/>
            <a:tailEnd/>
          </a:ln>
        </p:spPr>
        <p:txBody>
          <a:bodyPr/>
          <a:lstStyle/>
          <a:p>
            <a:r>
              <a:rPr lang="en-US" sz="1400">
                <a:solidFill>
                  <a:srgbClr val="FFFFFF"/>
                </a:solidFill>
                <a:latin typeface="Calibri" pitchFamily="34" charset="0"/>
              </a:rPr>
              <a:t>eGrants Coaching Unit</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3"/>
          <p:cNvPicPr>
            <a:picLocks noChangeArrowheads="1"/>
          </p:cNvPicPr>
          <p:nvPr/>
        </p:nvPicPr>
        <p:blipFill>
          <a:blip r:embed="rId3" cstate="print"/>
          <a:srcRect/>
          <a:stretch>
            <a:fillRect/>
          </a:stretch>
        </p:blipFill>
        <p:spPr bwMode="auto">
          <a:xfrm>
            <a:off x="301625" y="1257300"/>
            <a:ext cx="5942013" cy="4570412"/>
          </a:xfrm>
          <a:prstGeom prst="rect">
            <a:avLst/>
          </a:prstGeom>
          <a:noFill/>
          <a:ln w="28575">
            <a:solidFill>
              <a:srgbClr val="562C1C"/>
            </a:solidFill>
            <a:miter lim="800000"/>
            <a:headEnd/>
            <a:tailEnd/>
          </a:ln>
        </p:spPr>
      </p:pic>
      <p:sp>
        <p:nvSpPr>
          <p:cNvPr id="48131" name="Slide Number Placeholder 5"/>
          <p:cNvSpPr txBox="1">
            <a:spLocks noGrp="1"/>
          </p:cNvSpPr>
          <p:nvPr/>
        </p:nvSpPr>
        <p:spPr bwMode="auto">
          <a:xfrm>
            <a:off x="4343400" y="815975"/>
            <a:ext cx="457200" cy="441325"/>
          </a:xfrm>
          <a:prstGeom prst="rect">
            <a:avLst/>
          </a:prstGeom>
          <a:noFill/>
          <a:ln w="9525">
            <a:noFill/>
            <a:miter lim="800000"/>
            <a:headEnd/>
            <a:tailEnd/>
          </a:ln>
        </p:spPr>
        <p:txBody>
          <a:bodyPr lIns="45720" rIns="45720" anchor="ctr"/>
          <a:lstStyle/>
          <a:p>
            <a:pPr algn="ctr"/>
            <a:fld id="{A0FFC5CE-C7F1-4A74-B98E-4250C71407CB}" type="slidenum">
              <a:rPr lang="en-US" sz="1600">
                <a:solidFill>
                  <a:srgbClr val="0070C0"/>
                </a:solidFill>
                <a:latin typeface="Calibri" pitchFamily="34" charset="0"/>
              </a:rPr>
              <a:pPr algn="ctr"/>
              <a:t>45</a:t>
            </a:fld>
            <a:endParaRPr lang="en-US" sz="1600" dirty="0">
              <a:solidFill>
                <a:srgbClr val="0070C0"/>
              </a:solidFill>
              <a:latin typeface="Calibri" pitchFamily="34" charset="0"/>
            </a:endParaRPr>
          </a:p>
        </p:txBody>
      </p:sp>
      <p:sp>
        <p:nvSpPr>
          <p:cNvPr id="48132" name="Line 22"/>
          <p:cNvSpPr>
            <a:spLocks noChangeShapeType="1"/>
          </p:cNvSpPr>
          <p:nvPr/>
        </p:nvSpPr>
        <p:spPr bwMode="auto">
          <a:xfrm>
            <a:off x="6243638" y="3048000"/>
            <a:ext cx="1371600" cy="0"/>
          </a:xfrm>
          <a:prstGeom prst="line">
            <a:avLst/>
          </a:prstGeom>
          <a:noFill/>
          <a:ln w="57150">
            <a:solidFill>
              <a:schemeClr val="tx2"/>
            </a:solidFill>
            <a:round/>
            <a:headEnd type="stealth" w="med" len="med"/>
            <a:tailEnd/>
          </a:ln>
        </p:spPr>
        <p:txBody>
          <a:bodyPr/>
          <a:lstStyle/>
          <a:p>
            <a:endParaRPr lang="en-US"/>
          </a:p>
        </p:txBody>
      </p:sp>
      <p:sp>
        <p:nvSpPr>
          <p:cNvPr id="18" name="TextBox 17"/>
          <p:cNvSpPr txBox="1"/>
          <p:nvPr/>
        </p:nvSpPr>
        <p:spPr>
          <a:xfrm>
            <a:off x="6667010" y="2707389"/>
            <a:ext cx="2206019" cy="954107"/>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latin typeface="Arial" pitchFamily="34" charset="0"/>
                <a:ea typeface="ＭＳ Ｐゴシック" pitchFamily="34" charset="-128"/>
              </a:rPr>
              <a:t>The new service location is displayed. Click on the name to view or edit the details.</a:t>
            </a:r>
          </a:p>
        </p:txBody>
      </p:sp>
      <p:sp>
        <p:nvSpPr>
          <p:cNvPr id="48136" name="Title 1"/>
          <p:cNvSpPr>
            <a:spLocks/>
          </p:cNvSpPr>
          <p:nvPr/>
        </p:nvSpPr>
        <p:spPr bwMode="auto">
          <a:xfrm>
            <a:off x="304800" y="0"/>
            <a:ext cx="8534400" cy="758825"/>
          </a:xfrm>
          <a:prstGeom prst="rect">
            <a:avLst/>
          </a:prstGeom>
          <a:noFill/>
          <a:ln w="9525">
            <a:noFill/>
            <a:miter lim="800000"/>
            <a:headEnd/>
            <a:tailEnd/>
          </a:ln>
        </p:spPr>
        <p:txBody>
          <a:bodyPr anchor="b"/>
          <a:lstStyle/>
          <a:p>
            <a:pPr algn="ctr"/>
            <a:r>
              <a:rPr lang="en-US" sz="3300" dirty="0">
                <a:solidFill>
                  <a:srgbClr val="0070C0"/>
                </a:solidFill>
                <a:latin typeface="Calibri" pitchFamily="34" charset="0"/>
              </a:rPr>
              <a:t>Service Locations</a:t>
            </a:r>
          </a:p>
        </p:txBody>
      </p:sp>
      <p:sp>
        <p:nvSpPr>
          <p:cNvPr id="48137" name="Footer Placeholder 6"/>
          <p:cNvSpPr txBox="1">
            <a:spLocks noGrp="1"/>
          </p:cNvSpPr>
          <p:nvPr/>
        </p:nvSpPr>
        <p:spPr bwMode="auto">
          <a:xfrm>
            <a:off x="304800" y="6410325"/>
            <a:ext cx="2133600" cy="366713"/>
          </a:xfrm>
          <a:prstGeom prst="rect">
            <a:avLst/>
          </a:prstGeom>
          <a:noFill/>
          <a:ln w="9525">
            <a:noFill/>
            <a:miter lim="800000"/>
            <a:headEnd/>
            <a:tailEnd/>
          </a:ln>
        </p:spPr>
        <p:txBody>
          <a:bodyPr/>
          <a:lstStyle/>
          <a:p>
            <a:r>
              <a:rPr lang="en-US" sz="1400">
                <a:solidFill>
                  <a:srgbClr val="FFFFFF"/>
                </a:solidFill>
                <a:latin typeface="Calibri" pitchFamily="34" charset="0"/>
              </a:rPr>
              <a:t>eGrants Coaching Unit</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1"/>
          <p:cNvPicPr>
            <a:picLocks noChangeArrowheads="1"/>
          </p:cNvPicPr>
          <p:nvPr/>
        </p:nvPicPr>
        <p:blipFill>
          <a:blip r:embed="rId3" cstate="print"/>
          <a:srcRect/>
          <a:stretch>
            <a:fillRect/>
          </a:stretch>
        </p:blipFill>
        <p:spPr bwMode="auto">
          <a:xfrm>
            <a:off x="307975" y="1257300"/>
            <a:ext cx="5942013" cy="4570412"/>
          </a:xfrm>
          <a:prstGeom prst="rect">
            <a:avLst/>
          </a:prstGeom>
          <a:noFill/>
          <a:ln w="28575">
            <a:solidFill>
              <a:srgbClr val="562C1C"/>
            </a:solidFill>
            <a:miter lim="800000"/>
            <a:headEnd/>
            <a:tailEnd/>
          </a:ln>
        </p:spPr>
      </p:pic>
      <p:sp>
        <p:nvSpPr>
          <p:cNvPr id="49155" name="Slide Number Placeholder 5"/>
          <p:cNvSpPr txBox="1">
            <a:spLocks noGrp="1"/>
          </p:cNvSpPr>
          <p:nvPr/>
        </p:nvSpPr>
        <p:spPr bwMode="auto">
          <a:xfrm>
            <a:off x="4343400" y="815975"/>
            <a:ext cx="457200" cy="441325"/>
          </a:xfrm>
          <a:prstGeom prst="rect">
            <a:avLst/>
          </a:prstGeom>
          <a:noFill/>
          <a:ln w="9525">
            <a:noFill/>
            <a:miter lim="800000"/>
            <a:headEnd/>
            <a:tailEnd/>
          </a:ln>
        </p:spPr>
        <p:txBody>
          <a:bodyPr lIns="45720" rIns="45720" anchor="ctr"/>
          <a:lstStyle/>
          <a:p>
            <a:pPr algn="ctr"/>
            <a:fld id="{8A89F5FB-2AF8-4D80-8189-5C63F993980D}" type="slidenum">
              <a:rPr lang="en-US" sz="1600">
                <a:solidFill>
                  <a:srgbClr val="0070C0"/>
                </a:solidFill>
                <a:latin typeface="Calibri" pitchFamily="34" charset="0"/>
              </a:rPr>
              <a:pPr algn="ctr"/>
              <a:t>46</a:t>
            </a:fld>
            <a:endParaRPr lang="en-US" sz="1600" dirty="0">
              <a:solidFill>
                <a:srgbClr val="0070C0"/>
              </a:solidFill>
              <a:latin typeface="Calibri" pitchFamily="34" charset="0"/>
            </a:endParaRPr>
          </a:p>
        </p:txBody>
      </p:sp>
      <p:sp>
        <p:nvSpPr>
          <p:cNvPr id="49156" name="Line 12"/>
          <p:cNvSpPr>
            <a:spLocks noChangeShapeType="1"/>
          </p:cNvSpPr>
          <p:nvPr/>
        </p:nvSpPr>
        <p:spPr bwMode="auto">
          <a:xfrm flipH="1">
            <a:off x="6249988" y="3657600"/>
            <a:ext cx="1327150" cy="0"/>
          </a:xfrm>
          <a:prstGeom prst="line">
            <a:avLst/>
          </a:prstGeom>
          <a:noFill/>
          <a:ln w="57150">
            <a:solidFill>
              <a:schemeClr val="tx2"/>
            </a:solidFill>
            <a:round/>
            <a:headEnd/>
            <a:tailEnd type="stealth" w="med" len="med"/>
          </a:ln>
        </p:spPr>
        <p:txBody>
          <a:bodyPr/>
          <a:lstStyle/>
          <a:p>
            <a:endParaRPr lang="en-US"/>
          </a:p>
        </p:txBody>
      </p:sp>
      <p:sp>
        <p:nvSpPr>
          <p:cNvPr id="18" name="TextBox 17"/>
          <p:cNvSpPr txBox="1"/>
          <p:nvPr/>
        </p:nvSpPr>
        <p:spPr>
          <a:xfrm>
            <a:off x="6667010" y="3071443"/>
            <a:ext cx="2206019" cy="1172313"/>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latin typeface="Arial" pitchFamily="34" charset="0"/>
                <a:ea typeface="ＭＳ Ｐゴシック" pitchFamily="34" charset="-128"/>
              </a:rPr>
              <a:t>Click on </a:t>
            </a:r>
            <a:r>
              <a:rPr lang="en-US" sz="1400" b="1" dirty="0">
                <a:solidFill>
                  <a:schemeClr val="tx2"/>
                </a:solidFill>
                <a:latin typeface="Arial" pitchFamily="34" charset="0"/>
                <a:ea typeface="ＭＳ Ｐゴシック" pitchFamily="34" charset="-128"/>
              </a:rPr>
              <a:t>edit</a:t>
            </a:r>
            <a:r>
              <a:rPr lang="en-US" sz="1400" dirty="0">
                <a:solidFill>
                  <a:schemeClr val="tx2"/>
                </a:solidFill>
                <a:latin typeface="Arial" pitchFamily="34" charset="0"/>
                <a:ea typeface="ＭＳ Ｐゴシック" pitchFamily="34" charset="-128"/>
              </a:rPr>
              <a:t> to change the information or status of the service location or </a:t>
            </a:r>
            <a:r>
              <a:rPr lang="en-US" sz="1400" b="1" dirty="0">
                <a:solidFill>
                  <a:schemeClr val="tx2"/>
                </a:solidFill>
                <a:latin typeface="Arial" pitchFamily="34" charset="0"/>
                <a:ea typeface="ＭＳ Ｐゴシック" pitchFamily="34" charset="-128"/>
              </a:rPr>
              <a:t>back</a:t>
            </a:r>
            <a:r>
              <a:rPr lang="en-US" sz="1400" dirty="0">
                <a:solidFill>
                  <a:schemeClr val="tx2"/>
                </a:solidFill>
                <a:latin typeface="Arial" pitchFamily="34" charset="0"/>
                <a:ea typeface="ＭＳ Ｐゴシック" pitchFamily="34" charset="-128"/>
              </a:rPr>
              <a:t> to return to the list of service locations.</a:t>
            </a:r>
          </a:p>
        </p:txBody>
      </p:sp>
      <p:sp>
        <p:nvSpPr>
          <p:cNvPr id="49160" name="Title 1"/>
          <p:cNvSpPr>
            <a:spLocks/>
          </p:cNvSpPr>
          <p:nvPr/>
        </p:nvSpPr>
        <p:spPr bwMode="auto">
          <a:xfrm>
            <a:off x="301625" y="0"/>
            <a:ext cx="8534400" cy="758825"/>
          </a:xfrm>
          <a:prstGeom prst="rect">
            <a:avLst/>
          </a:prstGeom>
          <a:noFill/>
          <a:ln w="9525">
            <a:noFill/>
            <a:miter lim="800000"/>
            <a:headEnd/>
            <a:tailEnd/>
          </a:ln>
        </p:spPr>
        <p:txBody>
          <a:bodyPr anchor="b"/>
          <a:lstStyle/>
          <a:p>
            <a:pPr algn="ctr"/>
            <a:r>
              <a:rPr lang="en-US" sz="3300" dirty="0">
                <a:solidFill>
                  <a:srgbClr val="0070C0"/>
                </a:solidFill>
                <a:latin typeface="Calibri" pitchFamily="34" charset="0"/>
              </a:rPr>
              <a:t>Service Locations</a:t>
            </a:r>
          </a:p>
        </p:txBody>
      </p:sp>
      <p:sp>
        <p:nvSpPr>
          <p:cNvPr id="49161" name="Footer Placeholder 6"/>
          <p:cNvSpPr txBox="1">
            <a:spLocks noGrp="1"/>
          </p:cNvSpPr>
          <p:nvPr/>
        </p:nvSpPr>
        <p:spPr bwMode="auto">
          <a:xfrm>
            <a:off x="304800" y="6410325"/>
            <a:ext cx="2133600" cy="366713"/>
          </a:xfrm>
          <a:prstGeom prst="rect">
            <a:avLst/>
          </a:prstGeom>
          <a:noFill/>
          <a:ln w="9525">
            <a:noFill/>
            <a:miter lim="800000"/>
            <a:headEnd/>
            <a:tailEnd/>
          </a:ln>
        </p:spPr>
        <p:txBody>
          <a:bodyPr/>
          <a:lstStyle/>
          <a:p>
            <a:r>
              <a:rPr lang="en-US" sz="1400">
                <a:solidFill>
                  <a:srgbClr val="FFFFFF"/>
                </a:solidFill>
                <a:latin typeface="Calibri" pitchFamily="34" charset="0"/>
              </a:rPr>
              <a:t>eGrants Coaching Unit</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endParaRPr lang="en-US" sz="3600" b="1" i="1" dirty="0" smtClean="0">
              <a:solidFill>
                <a:srgbClr val="0070C0"/>
              </a:solidFill>
            </a:endParaRPr>
          </a:p>
          <a:p>
            <a:pPr algn="ctr">
              <a:buNone/>
            </a:pPr>
            <a:r>
              <a:rPr lang="en-US" sz="7200" dirty="0" smtClean="0">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solidFill>
                  <a:srgbClr val="0070C0"/>
                </a:solidFill>
                <a:ea typeface="ＭＳ Ｐゴシック" pitchFamily="34" charset="-128"/>
              </a:rPr>
              <a:t>Member Enrollment</a:t>
            </a:r>
            <a:endParaRPr lang="en-US" sz="7200" b="1" i="1" dirty="0">
              <a:solidFill>
                <a:srgbClr val="0070C0"/>
              </a:solidFill>
            </a:endParaRPr>
          </a:p>
        </p:txBody>
      </p:sp>
      <p:sp>
        <p:nvSpPr>
          <p:cNvPr id="3" name="Date Placeholder 2"/>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3C7164F-CD4D-47C4-B13E-854112F6DFCD}" type="slidenum">
              <a:rPr lang="en-US" b="1" smtClean="0">
                <a:solidFill>
                  <a:srgbClr val="0070C0"/>
                </a:solidFill>
              </a:rPr>
              <a:pPr>
                <a:defRPr/>
              </a:pPr>
              <a:t>47</a:t>
            </a:fld>
            <a:endParaRPr lang="en-US" b="1" dirty="0">
              <a:solidFill>
                <a:srgbClr val="0070C0"/>
              </a:solidFill>
            </a:endParaRPr>
          </a:p>
        </p:txBody>
      </p:sp>
      <p:sp>
        <p:nvSpPr>
          <p:cNvPr id="6" name="Title 5"/>
          <p:cNvSpPr>
            <a:spLocks noGrp="1"/>
          </p:cNvSpPr>
          <p:nvPr>
            <p:ph type="title"/>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65100" y="1206500"/>
            <a:ext cx="8826500" cy="4737100"/>
          </a:xfrm>
          <a:prstGeom prst="rect">
            <a:avLst/>
          </a:prstGeom>
          <a:ln>
            <a:solidFill>
              <a:schemeClr val="tx2"/>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dirty="0">
              <a:solidFill>
                <a:srgbClr val="562C1C"/>
              </a:solidFill>
              <a:ea typeface="ＭＳ Ｐゴシック" pitchFamily="68" charset="-128"/>
            </a:endParaRPr>
          </a:p>
        </p:txBody>
      </p:sp>
      <p:sp>
        <p:nvSpPr>
          <p:cNvPr id="50179" name="Title 1"/>
          <p:cNvSpPr>
            <a:spLocks noGrp="1"/>
          </p:cNvSpPr>
          <p:nvPr>
            <p:ph type="title"/>
          </p:nvPr>
        </p:nvSpPr>
        <p:spPr>
          <a:xfrm>
            <a:off x="457200" y="0"/>
            <a:ext cx="8229600" cy="1143000"/>
          </a:xfrm>
        </p:spPr>
        <p:txBody>
          <a:bodyPr/>
          <a:lstStyle/>
          <a:p>
            <a:pPr eaLnBrk="1" hangingPunct="1"/>
            <a:r>
              <a:rPr lang="en-US" dirty="0" smtClean="0">
                <a:solidFill>
                  <a:srgbClr val="0070C0"/>
                </a:solidFill>
                <a:ea typeface="ＭＳ Ｐゴシック" pitchFamily="34" charset="-128"/>
              </a:rPr>
              <a:t>Member Enrollment Workflow</a:t>
            </a:r>
          </a:p>
        </p:txBody>
      </p:sp>
      <p:sp>
        <p:nvSpPr>
          <p:cNvPr id="50180" name="Date Placeholder 3"/>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50181" name="Slide Number Placeholder 5"/>
          <p:cNvSpPr txBox="1">
            <a:spLocks noGrp="1"/>
          </p:cNvSpPr>
          <p:nvPr/>
        </p:nvSpPr>
        <p:spPr bwMode="auto">
          <a:xfrm>
            <a:off x="4362450" y="806450"/>
            <a:ext cx="457200" cy="441325"/>
          </a:xfrm>
          <a:prstGeom prst="rect">
            <a:avLst/>
          </a:prstGeom>
          <a:noFill/>
          <a:ln w="9525">
            <a:noFill/>
            <a:miter lim="800000"/>
            <a:headEnd/>
            <a:tailEnd/>
          </a:ln>
        </p:spPr>
        <p:txBody>
          <a:bodyPr lIns="45720" rIns="45720" anchor="ctr"/>
          <a:lstStyle/>
          <a:p>
            <a:pPr algn="ctr"/>
            <a:fld id="{5E35021E-B278-46FB-BAD6-A5D720584561}" type="slidenum">
              <a:rPr lang="en-US" sz="1600">
                <a:solidFill>
                  <a:srgbClr val="0070C0"/>
                </a:solidFill>
                <a:latin typeface="Calibri" pitchFamily="34" charset="0"/>
              </a:rPr>
              <a:pPr algn="ctr"/>
              <a:t>48</a:t>
            </a:fld>
            <a:endParaRPr lang="en-US" sz="1600" dirty="0">
              <a:solidFill>
                <a:srgbClr val="0070C0"/>
              </a:solidFill>
              <a:latin typeface="Calibri" pitchFamily="34" charset="0"/>
            </a:endParaRPr>
          </a:p>
        </p:txBody>
      </p:sp>
      <p:sp>
        <p:nvSpPr>
          <p:cNvPr id="7" name="TextBox 6"/>
          <p:cNvSpPr txBox="1"/>
          <p:nvPr/>
        </p:nvSpPr>
        <p:spPr>
          <a:xfrm>
            <a:off x="3048000" y="2968625"/>
            <a:ext cx="3736975" cy="307975"/>
          </a:xfrm>
          <a:prstGeom prst="rect">
            <a:avLst/>
          </a:prstGeom>
          <a:noFill/>
          <a:ln w="12700" cap="flat" cmpd="sng" algn="ctr">
            <a:noFill/>
            <a:prstDash val="sysDash"/>
            <a:round/>
            <a:headEnd type="none" w="med" len="med"/>
            <a:tailEnd type="none" w="med" len="med"/>
          </a:ln>
        </p:spPr>
        <p:style>
          <a:lnRef idx="2">
            <a:schemeClr val="accent5"/>
          </a:lnRef>
          <a:fillRef idx="1">
            <a:schemeClr val="lt1"/>
          </a:fillRef>
          <a:effectRef idx="0">
            <a:schemeClr val="accent5"/>
          </a:effectRef>
          <a:fontRef idx="minor">
            <a:schemeClr val="dk1"/>
          </a:fontRef>
        </p:style>
        <p:txBody>
          <a:bodyPr>
            <a:spAutoFit/>
          </a:bodyPr>
          <a:lstStyle/>
          <a:p>
            <a:pPr>
              <a:spcBef>
                <a:spcPct val="20000"/>
              </a:spcBef>
              <a:defRPr/>
            </a:pPr>
            <a:r>
              <a:rPr lang="en-US" sz="1400" dirty="0">
                <a:solidFill>
                  <a:srgbClr val="562C1C"/>
                </a:solidFill>
                <a:ea typeface="ＭＳ Ｐゴシック" pitchFamily="36" charset="-128"/>
              </a:rPr>
              <a:t>Accepts application and extends offer to serve.</a:t>
            </a:r>
          </a:p>
        </p:txBody>
      </p:sp>
      <p:pic>
        <p:nvPicPr>
          <p:cNvPr id="50183" name="Picture 16" descr="acSM.png"/>
          <p:cNvPicPr>
            <a:picLocks noChangeAspect="1"/>
          </p:cNvPicPr>
          <p:nvPr/>
        </p:nvPicPr>
        <p:blipFill>
          <a:blip r:embed="rId3" cstate="print"/>
          <a:srcRect/>
          <a:stretch>
            <a:fillRect/>
          </a:stretch>
        </p:blipFill>
        <p:spPr bwMode="auto">
          <a:xfrm>
            <a:off x="4325938" y="1912938"/>
            <a:ext cx="703262" cy="711200"/>
          </a:xfrm>
          <a:prstGeom prst="rect">
            <a:avLst/>
          </a:prstGeom>
          <a:noFill/>
          <a:ln w="9525">
            <a:noFill/>
            <a:miter lim="800000"/>
            <a:headEnd/>
            <a:tailEnd/>
          </a:ln>
        </p:spPr>
      </p:pic>
      <p:sp>
        <p:nvSpPr>
          <p:cNvPr id="50184" name="TextBox 21"/>
          <p:cNvSpPr txBox="1">
            <a:spLocks noChangeArrowheads="1"/>
          </p:cNvSpPr>
          <p:nvPr/>
        </p:nvSpPr>
        <p:spPr bwMode="auto">
          <a:xfrm>
            <a:off x="587374" y="2378299"/>
            <a:ext cx="1584325" cy="336550"/>
          </a:xfrm>
          <a:prstGeom prst="rect">
            <a:avLst/>
          </a:prstGeom>
          <a:noFill/>
          <a:ln w="9525">
            <a:noFill/>
            <a:miter lim="800000"/>
            <a:headEnd/>
            <a:tailEnd/>
          </a:ln>
        </p:spPr>
        <p:txBody>
          <a:bodyPr>
            <a:spAutoFit/>
          </a:bodyPr>
          <a:lstStyle/>
          <a:p>
            <a:r>
              <a:rPr lang="en-US" sz="1600" b="1" dirty="0">
                <a:latin typeface="Calibri" pitchFamily="34" charset="0"/>
              </a:rPr>
              <a:t>Applicant</a:t>
            </a:r>
            <a:endParaRPr lang="en-US" sz="1600" dirty="0">
              <a:latin typeface="Calibri" pitchFamily="34" charset="0"/>
            </a:endParaRPr>
          </a:p>
        </p:txBody>
      </p:sp>
      <p:sp>
        <p:nvSpPr>
          <p:cNvPr id="23" name="TextBox 22"/>
          <p:cNvSpPr txBox="1"/>
          <p:nvPr/>
        </p:nvSpPr>
        <p:spPr>
          <a:xfrm>
            <a:off x="3124200" y="5357812"/>
            <a:ext cx="3200400" cy="523875"/>
          </a:xfrm>
          <a:prstGeom prst="rect">
            <a:avLst/>
          </a:prstGeom>
          <a:noFill/>
          <a:ln w="12700" cap="flat" cmpd="sng" algn="ctr">
            <a:noFill/>
            <a:prstDash val="sysDash"/>
            <a:round/>
            <a:headEnd type="none" w="med" len="med"/>
            <a:tailEnd type="none" w="med" len="med"/>
          </a:ln>
        </p:spPr>
        <p:style>
          <a:lnRef idx="2">
            <a:schemeClr val="accent5"/>
          </a:lnRef>
          <a:fillRef idx="1">
            <a:schemeClr val="lt1"/>
          </a:fillRef>
          <a:effectRef idx="0">
            <a:schemeClr val="accent5"/>
          </a:effectRef>
          <a:fontRef idx="minor">
            <a:schemeClr val="dk1"/>
          </a:fontRef>
        </p:style>
        <p:txBody>
          <a:bodyPr>
            <a:spAutoFit/>
          </a:bodyPr>
          <a:lstStyle/>
          <a:p>
            <a:pPr>
              <a:spcBef>
                <a:spcPct val="20000"/>
              </a:spcBef>
              <a:defRPr/>
            </a:pPr>
            <a:r>
              <a:rPr lang="en-US" sz="1400" dirty="0">
                <a:solidFill>
                  <a:srgbClr val="562C1C"/>
                </a:solidFill>
                <a:ea typeface="ＭＳ Ｐゴシック" pitchFamily="36" charset="-128"/>
              </a:rPr>
              <a:t>Completes &amp; approves Enrollment Form (Part 2) and activates term.</a:t>
            </a:r>
          </a:p>
        </p:txBody>
      </p:sp>
      <p:sp>
        <p:nvSpPr>
          <p:cNvPr id="27" name="TextBox 26"/>
          <p:cNvSpPr txBox="1"/>
          <p:nvPr/>
        </p:nvSpPr>
        <p:spPr>
          <a:xfrm>
            <a:off x="908050" y="5374479"/>
            <a:ext cx="1485900" cy="584775"/>
          </a:xfrm>
          <a:prstGeom prst="rect">
            <a:avLst/>
          </a:prstGeom>
          <a:noFill/>
          <a:ln w="12700" cap="flat" cmpd="sng" algn="ctr">
            <a:noFill/>
            <a:prstDash val="sysDash"/>
            <a:round/>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20000"/>
              </a:spcBef>
              <a:defRPr/>
            </a:pPr>
            <a:r>
              <a:rPr lang="en-US" sz="1600" dirty="0">
                <a:solidFill>
                  <a:srgbClr val="562C1C"/>
                </a:solidFill>
                <a:ea typeface="ＭＳ Ｐゴシック" pitchFamily="68" charset="-128"/>
              </a:rPr>
              <a:t>Starts serving.</a:t>
            </a:r>
          </a:p>
        </p:txBody>
      </p:sp>
      <p:sp>
        <p:nvSpPr>
          <p:cNvPr id="50187" name="TextBox 27"/>
          <p:cNvSpPr txBox="1">
            <a:spLocks noChangeArrowheads="1"/>
          </p:cNvSpPr>
          <p:nvPr/>
        </p:nvSpPr>
        <p:spPr bwMode="auto">
          <a:xfrm>
            <a:off x="908050" y="5118100"/>
            <a:ext cx="917575" cy="336550"/>
          </a:xfrm>
          <a:prstGeom prst="rect">
            <a:avLst/>
          </a:prstGeom>
          <a:noFill/>
          <a:ln w="9525">
            <a:noFill/>
            <a:miter lim="800000"/>
            <a:headEnd/>
            <a:tailEnd/>
          </a:ln>
        </p:spPr>
        <p:txBody>
          <a:bodyPr>
            <a:spAutoFit/>
          </a:bodyPr>
          <a:lstStyle/>
          <a:p>
            <a:r>
              <a:rPr lang="en-US" sz="1600" b="1" dirty="0">
                <a:latin typeface="Calibri" pitchFamily="34" charset="0"/>
              </a:rPr>
              <a:t>Member</a:t>
            </a:r>
            <a:endParaRPr lang="en-US" sz="1600" dirty="0">
              <a:latin typeface="Calibri" pitchFamily="34" charset="0"/>
            </a:endParaRPr>
          </a:p>
        </p:txBody>
      </p:sp>
      <p:sp>
        <p:nvSpPr>
          <p:cNvPr id="24" name="Up Arrow 35"/>
          <p:cNvSpPr/>
          <p:nvPr/>
        </p:nvSpPr>
        <p:spPr>
          <a:xfrm rot="5400000">
            <a:off x="2353468" y="1918493"/>
            <a:ext cx="261938" cy="625475"/>
          </a:xfrm>
          <a:prstGeom prst="upArrow">
            <a:avLst/>
          </a:prstGeom>
          <a:solidFill>
            <a:schemeClr val="bg1"/>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sp>
      <p:sp>
        <p:nvSpPr>
          <p:cNvPr id="50189" name="Up Arrow 28"/>
          <p:cNvSpPr>
            <a:spLocks noChangeArrowheads="1"/>
          </p:cNvSpPr>
          <p:nvPr/>
        </p:nvSpPr>
        <p:spPr bwMode="auto">
          <a:xfrm rot="6820306">
            <a:off x="6565899" y="2137346"/>
            <a:ext cx="279400" cy="731838"/>
          </a:xfrm>
          <a:prstGeom prst="upArrow">
            <a:avLst>
              <a:gd name="adj1" fmla="val 50000"/>
              <a:gd name="adj2" fmla="val 49997"/>
            </a:avLst>
          </a:prstGeom>
          <a:solidFill>
            <a:schemeClr val="bg1"/>
          </a:solidFill>
          <a:ln w="54991" cmpd="thickThin" algn="ctr">
            <a:solidFill>
              <a:schemeClr val="tx2"/>
            </a:solidFill>
            <a:round/>
            <a:headEnd/>
            <a:tailEnd/>
          </a:ln>
        </p:spPr>
        <p:txBody>
          <a:bodyPr/>
          <a:lstStyle/>
          <a:p>
            <a:endParaRPr lang="en-US"/>
          </a:p>
        </p:txBody>
      </p:sp>
      <p:sp>
        <p:nvSpPr>
          <p:cNvPr id="50190" name="Up Arrow 29"/>
          <p:cNvSpPr>
            <a:spLocks noChangeArrowheads="1"/>
          </p:cNvSpPr>
          <p:nvPr/>
        </p:nvSpPr>
        <p:spPr bwMode="auto">
          <a:xfrm rot="-5400000">
            <a:off x="2436019" y="4321969"/>
            <a:ext cx="279400" cy="731838"/>
          </a:xfrm>
          <a:prstGeom prst="upArrow">
            <a:avLst>
              <a:gd name="adj1" fmla="val 50000"/>
              <a:gd name="adj2" fmla="val 49997"/>
            </a:avLst>
          </a:prstGeom>
          <a:solidFill>
            <a:schemeClr val="bg1"/>
          </a:solidFill>
          <a:ln w="54991" cmpd="thickThin" algn="ctr">
            <a:solidFill>
              <a:schemeClr val="tx2"/>
            </a:solidFill>
            <a:round/>
            <a:headEnd/>
            <a:tailEnd/>
          </a:ln>
        </p:spPr>
        <p:txBody>
          <a:bodyPr/>
          <a:lstStyle/>
          <a:p>
            <a:endParaRPr lang="en-US"/>
          </a:p>
        </p:txBody>
      </p:sp>
      <p:sp>
        <p:nvSpPr>
          <p:cNvPr id="50191"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sp>
        <p:nvSpPr>
          <p:cNvPr id="50192" name="TextBox 18"/>
          <p:cNvSpPr txBox="1">
            <a:spLocks noChangeArrowheads="1"/>
          </p:cNvSpPr>
          <p:nvPr/>
        </p:nvSpPr>
        <p:spPr bwMode="auto">
          <a:xfrm>
            <a:off x="3048000" y="2714849"/>
            <a:ext cx="3736975" cy="338137"/>
          </a:xfrm>
          <a:prstGeom prst="rect">
            <a:avLst/>
          </a:prstGeom>
          <a:noFill/>
          <a:ln w="9525">
            <a:noFill/>
            <a:miter lim="800000"/>
            <a:headEnd/>
            <a:tailEnd/>
          </a:ln>
        </p:spPr>
        <p:txBody>
          <a:bodyPr>
            <a:spAutoFit/>
          </a:bodyPr>
          <a:lstStyle/>
          <a:p>
            <a:r>
              <a:rPr lang="en-US" sz="1600" b="1" dirty="0">
                <a:solidFill>
                  <a:srgbClr val="4A1B1E"/>
                </a:solidFill>
                <a:latin typeface="Calibri" pitchFamily="34" charset="0"/>
              </a:rPr>
              <a:t>Program </a:t>
            </a:r>
            <a:r>
              <a:rPr lang="en-US" sz="1400" dirty="0">
                <a:solidFill>
                  <a:srgbClr val="4A1B1E"/>
                </a:solidFill>
                <a:latin typeface="Calibri" pitchFamily="34" charset="0"/>
              </a:rPr>
              <a:t>(Grantee Recruiter/Grantee Admin)</a:t>
            </a:r>
            <a:endParaRPr lang="en-US" sz="1400" dirty="0">
              <a:latin typeface="Calibri" pitchFamily="34" charset="0"/>
            </a:endParaRPr>
          </a:p>
        </p:txBody>
      </p:sp>
      <p:sp>
        <p:nvSpPr>
          <p:cNvPr id="21" name="TextBox 20"/>
          <p:cNvSpPr txBox="1"/>
          <p:nvPr/>
        </p:nvSpPr>
        <p:spPr>
          <a:xfrm>
            <a:off x="457200" y="2683892"/>
            <a:ext cx="1965325" cy="954107"/>
          </a:xfrm>
          <a:prstGeom prst="rect">
            <a:avLst/>
          </a:prstGeom>
          <a:noFill/>
          <a:ln w="12700" cap="flat" cmpd="sng" algn="ctr">
            <a:noFill/>
            <a:prstDash val="sysDash"/>
            <a:round/>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20000"/>
              </a:spcBef>
              <a:defRPr/>
            </a:pPr>
            <a:r>
              <a:rPr lang="en-US" sz="1400" dirty="0">
                <a:solidFill>
                  <a:srgbClr val="562C1C"/>
                </a:solidFill>
                <a:ea typeface="ＭＳ Ｐゴシック" pitchFamily="36" charset="-128"/>
              </a:rPr>
              <a:t>Registers &amp; submits application to a listed service opportunity.</a:t>
            </a:r>
          </a:p>
        </p:txBody>
      </p:sp>
      <p:sp>
        <p:nvSpPr>
          <p:cNvPr id="2" name="TextBox 6"/>
          <p:cNvSpPr txBox="1"/>
          <p:nvPr/>
        </p:nvSpPr>
        <p:spPr>
          <a:xfrm>
            <a:off x="7010400" y="4150519"/>
            <a:ext cx="1981200" cy="738188"/>
          </a:xfrm>
          <a:prstGeom prst="rect">
            <a:avLst/>
          </a:prstGeom>
          <a:noFill/>
          <a:ln w="12700" cap="flat" cmpd="sng" algn="ctr">
            <a:noFill/>
            <a:prstDash val="sysDash"/>
            <a:round/>
            <a:headEnd type="none" w="med" len="med"/>
            <a:tailEnd type="none" w="med" len="med"/>
          </a:ln>
        </p:spPr>
        <p:style>
          <a:lnRef idx="2">
            <a:schemeClr val="accent5"/>
          </a:lnRef>
          <a:fillRef idx="1">
            <a:schemeClr val="lt1"/>
          </a:fillRef>
          <a:effectRef idx="0">
            <a:schemeClr val="accent5"/>
          </a:effectRef>
          <a:fontRef idx="minor">
            <a:schemeClr val="dk1"/>
          </a:fontRef>
        </p:style>
        <p:txBody>
          <a:bodyPr>
            <a:spAutoFit/>
          </a:bodyPr>
          <a:lstStyle/>
          <a:p>
            <a:pPr>
              <a:spcBef>
                <a:spcPct val="20000"/>
              </a:spcBef>
              <a:defRPr/>
            </a:pPr>
            <a:r>
              <a:rPr lang="en-US" sz="1400" dirty="0">
                <a:solidFill>
                  <a:srgbClr val="562C1C"/>
                </a:solidFill>
                <a:ea typeface="ＭＳ Ｐゴシック" pitchFamily="36" charset="-128"/>
              </a:rPr>
              <a:t>Accepts invitation and completes Enrollment form (Part 1).</a:t>
            </a:r>
          </a:p>
        </p:txBody>
      </p:sp>
      <p:sp>
        <p:nvSpPr>
          <p:cNvPr id="50195" name="TextBox 21"/>
          <p:cNvSpPr txBox="1">
            <a:spLocks noChangeArrowheads="1"/>
          </p:cNvSpPr>
          <p:nvPr/>
        </p:nvSpPr>
        <p:spPr bwMode="auto">
          <a:xfrm>
            <a:off x="7305675" y="3849688"/>
            <a:ext cx="1000125" cy="336550"/>
          </a:xfrm>
          <a:prstGeom prst="rect">
            <a:avLst/>
          </a:prstGeom>
          <a:noFill/>
          <a:ln w="9525">
            <a:noFill/>
            <a:miter lim="800000"/>
            <a:headEnd/>
            <a:tailEnd/>
          </a:ln>
        </p:spPr>
        <p:txBody>
          <a:bodyPr>
            <a:spAutoFit/>
          </a:bodyPr>
          <a:lstStyle/>
          <a:p>
            <a:r>
              <a:rPr lang="en-US" sz="1600" b="1" dirty="0">
                <a:latin typeface="Calibri" pitchFamily="34" charset="0"/>
              </a:rPr>
              <a:t>Applicant</a:t>
            </a:r>
            <a:endParaRPr lang="en-US" sz="1600" dirty="0">
              <a:latin typeface="Calibri" pitchFamily="34" charset="0"/>
            </a:endParaRPr>
          </a:p>
        </p:txBody>
      </p:sp>
      <p:pic>
        <p:nvPicPr>
          <p:cNvPr id="50196" name="Picture 16" descr="acSM.png"/>
          <p:cNvPicPr>
            <a:picLocks noChangeAspect="1"/>
          </p:cNvPicPr>
          <p:nvPr/>
        </p:nvPicPr>
        <p:blipFill>
          <a:blip r:embed="rId3" cstate="print"/>
          <a:srcRect/>
          <a:stretch>
            <a:fillRect/>
          </a:stretch>
        </p:blipFill>
        <p:spPr bwMode="auto">
          <a:xfrm>
            <a:off x="4325938" y="4247102"/>
            <a:ext cx="703262" cy="711200"/>
          </a:xfrm>
          <a:prstGeom prst="rect">
            <a:avLst/>
          </a:prstGeom>
          <a:noFill/>
          <a:ln w="9525">
            <a:noFill/>
            <a:miter lim="800000"/>
            <a:headEnd/>
            <a:tailEnd/>
          </a:ln>
        </p:spPr>
      </p:pic>
      <p:sp>
        <p:nvSpPr>
          <p:cNvPr id="50197" name="TextBox 18"/>
          <p:cNvSpPr txBox="1">
            <a:spLocks noChangeArrowheads="1"/>
          </p:cNvSpPr>
          <p:nvPr/>
        </p:nvSpPr>
        <p:spPr bwMode="auto">
          <a:xfrm>
            <a:off x="2270125" y="1377950"/>
            <a:ext cx="5353050" cy="336550"/>
          </a:xfrm>
          <a:prstGeom prst="rect">
            <a:avLst/>
          </a:prstGeom>
          <a:noFill/>
          <a:ln w="9525">
            <a:noFill/>
            <a:miter lim="800000"/>
            <a:headEnd/>
            <a:tailEnd/>
          </a:ln>
        </p:spPr>
        <p:txBody>
          <a:bodyPr>
            <a:spAutoFit/>
          </a:bodyPr>
          <a:lstStyle/>
          <a:p>
            <a:r>
              <a:rPr lang="en-US" sz="1600" b="1" dirty="0">
                <a:solidFill>
                  <a:srgbClr val="2410BC"/>
                </a:solidFill>
                <a:latin typeface="Calibri" pitchFamily="34" charset="0"/>
              </a:rPr>
              <a:t>Member Enrollment via My AmeriCorps Application Process</a:t>
            </a:r>
            <a:endParaRPr lang="en-US" sz="1600" dirty="0">
              <a:solidFill>
                <a:srgbClr val="2410BC"/>
              </a:solidFill>
            </a:endParaRPr>
          </a:p>
        </p:txBody>
      </p:sp>
      <p:pic>
        <p:nvPicPr>
          <p:cNvPr id="50198" name="Picture 31"/>
          <p:cNvPicPr>
            <a:picLocks noChangeAspect="1" noChangeArrowheads="1"/>
          </p:cNvPicPr>
          <p:nvPr/>
        </p:nvPicPr>
        <p:blipFill>
          <a:blip r:embed="rId4" cstate="print"/>
          <a:srcRect l="66440" t="2306" r="4800" b="35167"/>
          <a:stretch>
            <a:fillRect/>
          </a:stretch>
        </p:blipFill>
        <p:spPr bwMode="auto">
          <a:xfrm>
            <a:off x="767556" y="1458912"/>
            <a:ext cx="620713" cy="903288"/>
          </a:xfrm>
          <a:prstGeom prst="rect">
            <a:avLst/>
          </a:prstGeom>
          <a:noFill/>
          <a:ln w="9525">
            <a:noFill/>
            <a:miter lim="800000"/>
            <a:headEnd/>
            <a:tailEnd/>
          </a:ln>
        </p:spPr>
      </p:pic>
      <p:pic>
        <p:nvPicPr>
          <p:cNvPr id="50199" name="Picture 32"/>
          <p:cNvPicPr>
            <a:picLocks noChangeAspect="1" noChangeArrowheads="1"/>
          </p:cNvPicPr>
          <p:nvPr/>
        </p:nvPicPr>
        <p:blipFill>
          <a:blip r:embed="rId5" cstate="print"/>
          <a:srcRect l="62801" r="3445" b="13963"/>
          <a:stretch>
            <a:fillRect/>
          </a:stretch>
        </p:blipFill>
        <p:spPr bwMode="auto">
          <a:xfrm>
            <a:off x="908050" y="3673476"/>
            <a:ext cx="844550" cy="1433512"/>
          </a:xfrm>
          <a:prstGeom prst="rect">
            <a:avLst/>
          </a:prstGeom>
          <a:noFill/>
          <a:ln w="9525">
            <a:noFill/>
            <a:miter lim="800000"/>
            <a:headEnd/>
            <a:tailEnd/>
          </a:ln>
        </p:spPr>
      </p:pic>
      <p:pic>
        <p:nvPicPr>
          <p:cNvPr id="50200" name="Picture 33"/>
          <p:cNvPicPr>
            <a:picLocks noChangeAspect="1" noChangeArrowheads="1"/>
          </p:cNvPicPr>
          <p:nvPr/>
        </p:nvPicPr>
        <p:blipFill>
          <a:blip r:embed="rId6" cstate="print"/>
          <a:srcRect l="4800" t="2306" r="66440" b="35167"/>
          <a:stretch>
            <a:fillRect/>
          </a:stretch>
        </p:blipFill>
        <p:spPr bwMode="auto">
          <a:xfrm>
            <a:off x="7397750" y="2824956"/>
            <a:ext cx="679450" cy="903288"/>
          </a:xfrm>
          <a:prstGeom prst="rect">
            <a:avLst/>
          </a:prstGeom>
          <a:noFill/>
          <a:ln w="9525">
            <a:noFill/>
            <a:miter lim="800000"/>
            <a:headEnd/>
            <a:tailEnd/>
          </a:ln>
        </p:spPr>
      </p:pic>
      <p:sp>
        <p:nvSpPr>
          <p:cNvPr id="50201" name="Up Arrow 27"/>
          <p:cNvSpPr>
            <a:spLocks noChangeArrowheads="1"/>
          </p:cNvSpPr>
          <p:nvPr/>
        </p:nvSpPr>
        <p:spPr bwMode="auto">
          <a:xfrm rot="-6248681">
            <a:off x="6481737" y="4106070"/>
            <a:ext cx="279400" cy="731837"/>
          </a:xfrm>
          <a:prstGeom prst="upArrow">
            <a:avLst>
              <a:gd name="adj1" fmla="val 50000"/>
              <a:gd name="adj2" fmla="val 49997"/>
            </a:avLst>
          </a:prstGeom>
          <a:solidFill>
            <a:schemeClr val="bg1"/>
          </a:solidFill>
          <a:ln w="54991" cmpd="thickThin" algn="ctr">
            <a:solidFill>
              <a:schemeClr val="tx2"/>
            </a:solidFill>
            <a:round/>
            <a:headEnd/>
            <a:tailEnd/>
          </a:ln>
        </p:spPr>
        <p:txBody>
          <a:bodyPr/>
          <a:lstStyle/>
          <a:p>
            <a:endParaRPr lang="en-US"/>
          </a:p>
        </p:txBody>
      </p:sp>
      <p:sp>
        <p:nvSpPr>
          <p:cNvPr id="50202" name="TextBox 18"/>
          <p:cNvSpPr txBox="1">
            <a:spLocks noChangeArrowheads="1"/>
          </p:cNvSpPr>
          <p:nvPr/>
        </p:nvSpPr>
        <p:spPr bwMode="auto">
          <a:xfrm>
            <a:off x="2819400" y="5106988"/>
            <a:ext cx="3886200" cy="338138"/>
          </a:xfrm>
          <a:prstGeom prst="rect">
            <a:avLst/>
          </a:prstGeom>
          <a:noFill/>
          <a:ln w="9525">
            <a:noFill/>
            <a:miter lim="800000"/>
            <a:headEnd/>
            <a:tailEnd/>
          </a:ln>
        </p:spPr>
        <p:txBody>
          <a:bodyPr>
            <a:spAutoFit/>
          </a:bodyPr>
          <a:lstStyle/>
          <a:p>
            <a:r>
              <a:rPr lang="en-US" sz="1600" b="1" dirty="0">
                <a:solidFill>
                  <a:srgbClr val="4A1B1E"/>
                </a:solidFill>
                <a:latin typeface="Calibri" pitchFamily="34" charset="0"/>
              </a:rPr>
              <a:t>Program </a:t>
            </a:r>
            <a:r>
              <a:rPr lang="en-US" sz="1400" dirty="0">
                <a:solidFill>
                  <a:srgbClr val="4A1B1E"/>
                </a:solidFill>
                <a:latin typeface="Calibri" pitchFamily="34" charset="0"/>
              </a:rPr>
              <a:t>(Grantee Admin, Prime, Operating Site)</a:t>
            </a:r>
            <a:endParaRPr lang="en-US" sz="1400" dirty="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0"/>
            <a:ext cx="8229600" cy="1143000"/>
          </a:xfrm>
        </p:spPr>
        <p:txBody>
          <a:bodyPr/>
          <a:lstStyle/>
          <a:p>
            <a:pPr eaLnBrk="1" hangingPunct="1"/>
            <a:r>
              <a:rPr lang="en-US" dirty="0" smtClean="0">
                <a:solidFill>
                  <a:srgbClr val="0070C0"/>
                </a:solidFill>
                <a:ea typeface="ＭＳ Ｐゴシック" pitchFamily="34" charset="-128"/>
              </a:rPr>
              <a:t>View Applications</a:t>
            </a:r>
          </a:p>
        </p:txBody>
      </p:sp>
      <p:sp>
        <p:nvSpPr>
          <p:cNvPr id="51203"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51204" name="Slide Number Placeholder 4"/>
          <p:cNvSpPr txBox="1">
            <a:spLocks noGrp="1"/>
          </p:cNvSpPr>
          <p:nvPr/>
        </p:nvSpPr>
        <p:spPr bwMode="auto">
          <a:xfrm>
            <a:off x="4362450" y="806450"/>
            <a:ext cx="457200" cy="441325"/>
          </a:xfrm>
          <a:prstGeom prst="rect">
            <a:avLst/>
          </a:prstGeom>
          <a:noFill/>
          <a:ln w="9525">
            <a:noFill/>
            <a:miter lim="800000"/>
            <a:headEnd/>
            <a:tailEnd/>
          </a:ln>
        </p:spPr>
        <p:txBody>
          <a:bodyPr lIns="45720" rIns="45720" anchor="ctr"/>
          <a:lstStyle/>
          <a:p>
            <a:pPr algn="ctr"/>
            <a:fld id="{BB071F5E-7B3C-4CE1-BA2A-257F895F5266}" type="slidenum">
              <a:rPr lang="en-US" sz="1600">
                <a:solidFill>
                  <a:srgbClr val="0070C0"/>
                </a:solidFill>
                <a:latin typeface="Calibri" pitchFamily="34" charset="0"/>
              </a:rPr>
              <a:pPr algn="ctr"/>
              <a:t>49</a:t>
            </a:fld>
            <a:endParaRPr lang="en-US" sz="1600" dirty="0">
              <a:solidFill>
                <a:srgbClr val="0070C0"/>
              </a:solidFill>
              <a:latin typeface="Calibri" pitchFamily="34" charset="0"/>
            </a:endParaRPr>
          </a:p>
        </p:txBody>
      </p:sp>
      <p:sp>
        <p:nvSpPr>
          <p:cNvPr id="51205"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pic>
        <p:nvPicPr>
          <p:cNvPr id="51206" name="Picture 26"/>
          <p:cNvPicPr>
            <a:picLocks noChangeAspect="1" noChangeArrowheads="1"/>
          </p:cNvPicPr>
          <p:nvPr/>
        </p:nvPicPr>
        <p:blipFill>
          <a:blip r:embed="rId3" cstate="print"/>
          <a:srcRect/>
          <a:stretch>
            <a:fillRect/>
          </a:stretch>
        </p:blipFill>
        <p:spPr bwMode="auto">
          <a:xfrm>
            <a:off x="257175" y="1247775"/>
            <a:ext cx="6689725" cy="4711700"/>
          </a:xfrm>
          <a:prstGeom prst="rect">
            <a:avLst/>
          </a:prstGeom>
          <a:noFill/>
          <a:ln w="28575">
            <a:solidFill>
              <a:schemeClr val="tx1"/>
            </a:solidFill>
            <a:miter lim="800000"/>
            <a:headEnd/>
            <a:tailEnd/>
          </a:ln>
        </p:spPr>
      </p:pic>
      <p:sp>
        <p:nvSpPr>
          <p:cNvPr id="51207" name="Line 23"/>
          <p:cNvSpPr>
            <a:spLocks noChangeShapeType="1"/>
          </p:cNvSpPr>
          <p:nvPr/>
        </p:nvSpPr>
        <p:spPr bwMode="auto">
          <a:xfrm>
            <a:off x="1430338" y="1905000"/>
            <a:ext cx="0" cy="2551113"/>
          </a:xfrm>
          <a:prstGeom prst="line">
            <a:avLst/>
          </a:prstGeom>
          <a:noFill/>
          <a:ln w="57150">
            <a:solidFill>
              <a:schemeClr val="tx2"/>
            </a:solidFill>
            <a:round/>
            <a:headEnd/>
            <a:tailEnd type="triangle" w="med" len="med"/>
          </a:ln>
        </p:spPr>
        <p:txBody>
          <a:bodyPr/>
          <a:lstStyle/>
          <a:p>
            <a:endParaRPr lang="en-US"/>
          </a:p>
        </p:txBody>
      </p:sp>
      <p:sp>
        <p:nvSpPr>
          <p:cNvPr id="51208" name="Line 24"/>
          <p:cNvSpPr>
            <a:spLocks noChangeShapeType="1"/>
          </p:cNvSpPr>
          <p:nvPr/>
        </p:nvSpPr>
        <p:spPr bwMode="auto">
          <a:xfrm flipV="1">
            <a:off x="1430338" y="1905000"/>
            <a:ext cx="6453187" cy="0"/>
          </a:xfrm>
          <a:prstGeom prst="line">
            <a:avLst/>
          </a:prstGeom>
          <a:noFill/>
          <a:ln w="57150">
            <a:solidFill>
              <a:schemeClr val="tx2"/>
            </a:solidFill>
            <a:round/>
            <a:headEnd/>
            <a:tailEnd/>
          </a:ln>
        </p:spPr>
        <p:txBody>
          <a:bodyPr/>
          <a:lstStyle/>
          <a:p>
            <a:endParaRPr lang="en-US"/>
          </a:p>
        </p:txBody>
      </p:sp>
      <p:grpSp>
        <p:nvGrpSpPr>
          <p:cNvPr id="51209" name="Group 30"/>
          <p:cNvGrpSpPr>
            <a:grpSpLocks/>
          </p:cNvGrpSpPr>
          <p:nvPr/>
        </p:nvGrpSpPr>
        <p:grpSpPr bwMode="auto">
          <a:xfrm>
            <a:off x="2678113" y="1905000"/>
            <a:ext cx="4570412" cy="555625"/>
            <a:chOff x="1687" y="1462"/>
            <a:chExt cx="2879" cy="350"/>
          </a:xfrm>
        </p:grpSpPr>
        <p:sp>
          <p:nvSpPr>
            <p:cNvPr id="51225" name="Line 11"/>
            <p:cNvSpPr>
              <a:spLocks noChangeShapeType="1"/>
            </p:cNvSpPr>
            <p:nvPr/>
          </p:nvSpPr>
          <p:spPr bwMode="auto">
            <a:xfrm flipH="1">
              <a:off x="1699" y="1462"/>
              <a:ext cx="0" cy="350"/>
            </a:xfrm>
            <a:prstGeom prst="line">
              <a:avLst/>
            </a:prstGeom>
            <a:noFill/>
            <a:ln w="57150">
              <a:solidFill>
                <a:schemeClr val="tx2"/>
              </a:solidFill>
              <a:round/>
              <a:headEnd/>
              <a:tailEnd type="stealth" w="med" len="med"/>
            </a:ln>
          </p:spPr>
          <p:txBody>
            <a:bodyPr/>
            <a:lstStyle/>
            <a:p>
              <a:endParaRPr lang="en-US"/>
            </a:p>
          </p:txBody>
        </p:sp>
        <p:sp>
          <p:nvSpPr>
            <p:cNvPr id="51226" name="Line 29"/>
            <p:cNvSpPr>
              <a:spLocks noChangeShapeType="1"/>
            </p:cNvSpPr>
            <p:nvPr/>
          </p:nvSpPr>
          <p:spPr bwMode="auto">
            <a:xfrm flipV="1">
              <a:off x="1687" y="1472"/>
              <a:ext cx="2879" cy="0"/>
            </a:xfrm>
            <a:prstGeom prst="line">
              <a:avLst/>
            </a:prstGeom>
            <a:noFill/>
            <a:ln w="57150">
              <a:solidFill>
                <a:schemeClr val="tx2"/>
              </a:solidFill>
              <a:round/>
              <a:headEnd/>
              <a:tailEnd/>
            </a:ln>
          </p:spPr>
          <p:txBody>
            <a:bodyPr/>
            <a:lstStyle/>
            <a:p>
              <a:endParaRPr lang="en-US"/>
            </a:p>
          </p:txBody>
        </p:sp>
      </p:grpSp>
      <p:grpSp>
        <p:nvGrpSpPr>
          <p:cNvPr id="51210" name="Group 31"/>
          <p:cNvGrpSpPr>
            <a:grpSpLocks/>
          </p:cNvGrpSpPr>
          <p:nvPr/>
        </p:nvGrpSpPr>
        <p:grpSpPr bwMode="auto">
          <a:xfrm>
            <a:off x="2370138" y="2971800"/>
            <a:ext cx="5249862" cy="249237"/>
            <a:chOff x="1687" y="1462"/>
            <a:chExt cx="2879" cy="350"/>
          </a:xfrm>
        </p:grpSpPr>
        <p:sp>
          <p:nvSpPr>
            <p:cNvPr id="51223" name="Line 11"/>
            <p:cNvSpPr>
              <a:spLocks noChangeShapeType="1"/>
            </p:cNvSpPr>
            <p:nvPr/>
          </p:nvSpPr>
          <p:spPr bwMode="auto">
            <a:xfrm flipH="1">
              <a:off x="1699" y="1462"/>
              <a:ext cx="0" cy="350"/>
            </a:xfrm>
            <a:prstGeom prst="line">
              <a:avLst/>
            </a:prstGeom>
            <a:noFill/>
            <a:ln w="57150">
              <a:solidFill>
                <a:schemeClr val="tx2"/>
              </a:solidFill>
              <a:round/>
              <a:headEnd/>
              <a:tailEnd type="stealth" w="med" len="med"/>
            </a:ln>
          </p:spPr>
          <p:txBody>
            <a:bodyPr/>
            <a:lstStyle/>
            <a:p>
              <a:endParaRPr lang="en-US"/>
            </a:p>
          </p:txBody>
        </p:sp>
        <p:sp>
          <p:nvSpPr>
            <p:cNvPr id="51224" name="Line 33"/>
            <p:cNvSpPr>
              <a:spLocks noChangeShapeType="1"/>
            </p:cNvSpPr>
            <p:nvPr/>
          </p:nvSpPr>
          <p:spPr bwMode="auto">
            <a:xfrm flipV="1">
              <a:off x="1687" y="1472"/>
              <a:ext cx="2879" cy="0"/>
            </a:xfrm>
            <a:prstGeom prst="line">
              <a:avLst/>
            </a:prstGeom>
            <a:noFill/>
            <a:ln w="57150">
              <a:solidFill>
                <a:schemeClr val="tx2"/>
              </a:solidFill>
              <a:round/>
              <a:headEnd/>
              <a:tailEnd/>
            </a:ln>
          </p:spPr>
          <p:txBody>
            <a:bodyPr/>
            <a:lstStyle/>
            <a:p>
              <a:endParaRPr lang="en-US"/>
            </a:p>
          </p:txBody>
        </p:sp>
      </p:grpSp>
      <p:grpSp>
        <p:nvGrpSpPr>
          <p:cNvPr id="51211" name="Group 37"/>
          <p:cNvGrpSpPr>
            <a:grpSpLocks/>
          </p:cNvGrpSpPr>
          <p:nvPr/>
        </p:nvGrpSpPr>
        <p:grpSpPr bwMode="auto">
          <a:xfrm>
            <a:off x="6647656" y="3671093"/>
            <a:ext cx="1944687" cy="735013"/>
            <a:chOff x="4187" y="2544"/>
            <a:chExt cx="1225" cy="463"/>
          </a:xfrm>
        </p:grpSpPr>
        <p:sp>
          <p:nvSpPr>
            <p:cNvPr id="51221" name="Line 11"/>
            <p:cNvSpPr>
              <a:spLocks noChangeShapeType="1"/>
            </p:cNvSpPr>
            <p:nvPr/>
          </p:nvSpPr>
          <p:spPr bwMode="auto">
            <a:xfrm flipH="1" flipV="1">
              <a:off x="4194" y="2544"/>
              <a:ext cx="0" cy="463"/>
            </a:xfrm>
            <a:prstGeom prst="line">
              <a:avLst/>
            </a:prstGeom>
            <a:noFill/>
            <a:ln w="57150">
              <a:solidFill>
                <a:schemeClr val="tx2"/>
              </a:solidFill>
              <a:round/>
              <a:headEnd/>
              <a:tailEnd type="stealth" w="med" len="med"/>
            </a:ln>
          </p:spPr>
          <p:txBody>
            <a:bodyPr/>
            <a:lstStyle/>
            <a:p>
              <a:endParaRPr lang="en-US"/>
            </a:p>
          </p:txBody>
        </p:sp>
        <p:sp>
          <p:nvSpPr>
            <p:cNvPr id="51222" name="Line 36"/>
            <p:cNvSpPr>
              <a:spLocks noChangeShapeType="1"/>
            </p:cNvSpPr>
            <p:nvPr/>
          </p:nvSpPr>
          <p:spPr bwMode="auto">
            <a:xfrm>
              <a:off x="4187" y="2990"/>
              <a:ext cx="1225" cy="0"/>
            </a:xfrm>
            <a:prstGeom prst="line">
              <a:avLst/>
            </a:prstGeom>
            <a:noFill/>
            <a:ln w="57150">
              <a:solidFill>
                <a:schemeClr val="tx2"/>
              </a:solidFill>
              <a:round/>
              <a:headEnd/>
              <a:tailEnd/>
            </a:ln>
          </p:spPr>
          <p:txBody>
            <a:bodyPr/>
            <a:lstStyle/>
            <a:p>
              <a:endParaRPr lang="en-US"/>
            </a:p>
          </p:txBody>
        </p:sp>
      </p:grpSp>
      <p:sp>
        <p:nvSpPr>
          <p:cNvPr id="47" name="TextBox 46"/>
          <p:cNvSpPr txBox="1"/>
          <p:nvPr/>
        </p:nvSpPr>
        <p:spPr>
          <a:xfrm>
            <a:off x="7138989" y="4191000"/>
            <a:ext cx="1790699" cy="954107"/>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ea typeface="ＭＳ Ｐゴシック" pitchFamily="68" charset="-128"/>
              </a:rPr>
              <a:t>Click </a:t>
            </a:r>
            <a:r>
              <a:rPr lang="en-US" sz="1400" b="1" dirty="0">
                <a:solidFill>
                  <a:schemeClr val="tx2"/>
                </a:solidFill>
                <a:ea typeface="ＭＳ Ｐゴシック" pitchFamily="68" charset="-128"/>
              </a:rPr>
              <a:t>Print </a:t>
            </a:r>
            <a:r>
              <a:rPr lang="en-US" sz="1400" dirty="0">
                <a:solidFill>
                  <a:schemeClr val="tx2"/>
                </a:solidFill>
                <a:ea typeface="ＭＳ Ｐゴシック" pitchFamily="68" charset="-128"/>
              </a:rPr>
              <a:t>to open up a static text of the application for printing</a:t>
            </a:r>
          </a:p>
        </p:txBody>
      </p:sp>
      <p:sp>
        <p:nvSpPr>
          <p:cNvPr id="27" name="TextBox 26"/>
          <p:cNvSpPr txBox="1"/>
          <p:nvPr/>
        </p:nvSpPr>
        <p:spPr>
          <a:xfrm>
            <a:off x="7045326" y="429300"/>
            <a:ext cx="1790699" cy="203132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36" charset="-128"/>
              </a:rPr>
              <a:t>Click </a:t>
            </a:r>
            <a:r>
              <a:rPr lang="en-US" sz="1400" b="1" dirty="0">
                <a:solidFill>
                  <a:schemeClr val="tx2"/>
                </a:solidFill>
                <a:ea typeface="ＭＳ Ｐゴシック" pitchFamily="36" charset="-128"/>
              </a:rPr>
              <a:t>S&amp;N Workbasket </a:t>
            </a:r>
            <a:r>
              <a:rPr lang="en-US" sz="1400" dirty="0">
                <a:solidFill>
                  <a:schemeClr val="tx2"/>
                </a:solidFill>
                <a:ea typeface="ＭＳ Ｐゴシック" pitchFamily="36" charset="-128"/>
              </a:rPr>
              <a:t>on the left navigational panel. Then click on the </a:t>
            </a:r>
            <a:r>
              <a:rPr lang="en-US" sz="1400" b="1" dirty="0">
                <a:solidFill>
                  <a:schemeClr val="tx2"/>
                </a:solidFill>
                <a:ea typeface="ＭＳ Ｐゴシック" pitchFamily="36" charset="-128"/>
              </a:rPr>
              <a:t>Pending Applications</a:t>
            </a:r>
            <a:r>
              <a:rPr lang="en-US" sz="1400" dirty="0">
                <a:solidFill>
                  <a:schemeClr val="tx2"/>
                </a:solidFill>
                <a:ea typeface="ＭＳ Ｐゴシック" pitchFamily="36" charset="-128"/>
              </a:rPr>
              <a:t> tab located on the top navigational panel</a:t>
            </a:r>
          </a:p>
        </p:txBody>
      </p:sp>
      <p:sp>
        <p:nvSpPr>
          <p:cNvPr id="45" name="TextBox 44"/>
          <p:cNvSpPr txBox="1"/>
          <p:nvPr/>
        </p:nvSpPr>
        <p:spPr>
          <a:xfrm>
            <a:off x="7045326" y="2609588"/>
            <a:ext cx="1790699" cy="95410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Click on the applicant’s name to open the application</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8"/>
          <p:cNvPicPr>
            <a:picLocks noGrp="1" noChangeAspect="1" noChangeArrowheads="1"/>
          </p:cNvPicPr>
          <p:nvPr>
            <p:ph idx="1"/>
          </p:nvPr>
        </p:nvPicPr>
        <p:blipFill>
          <a:blip r:embed="rId3" cstate="print"/>
          <a:srcRect t="9938" r="13199" b="3094"/>
          <a:stretch>
            <a:fillRect/>
          </a:stretch>
        </p:blipFill>
        <p:spPr>
          <a:xfrm>
            <a:off x="955676" y="1371600"/>
            <a:ext cx="7218362" cy="4598988"/>
          </a:xfrm>
          <a:ln w="28575" cap="sq">
            <a:solidFill>
              <a:schemeClr val="tx1"/>
            </a:solidFill>
          </a:ln>
          <a:effectLst>
            <a:outerShdw dist="38100" dir="2700000" algn="tl" rotWithShape="0">
              <a:srgbClr val="000000">
                <a:alpha val="42998"/>
              </a:srgbClr>
            </a:outerShdw>
          </a:effectLst>
        </p:spPr>
      </p:pic>
      <p:sp>
        <p:nvSpPr>
          <p:cNvPr id="14345" name="Footer Placeholder 6"/>
          <p:cNvSpPr>
            <a:spLocks noGrp="1"/>
          </p:cNvSpPr>
          <p:nvPr>
            <p:ph type="ftr" sz="quarter" idx="11"/>
          </p:nvPr>
        </p:nvSpPr>
        <p:spPr bwMode="auto">
          <a:noFill/>
          <a:ln>
            <a:miter lim="800000"/>
            <a:headEnd/>
            <a:tailEnd/>
          </a:ln>
        </p:spPr>
        <p:txBody>
          <a:bodyPr/>
          <a:lstStyle/>
          <a:p>
            <a:r>
              <a:rPr lang="en-US" sz="1400" smtClean="0">
                <a:latin typeface="Calibri" pitchFamily="34" charset="0"/>
                <a:ea typeface="ＭＳ Ｐゴシック" pitchFamily="34" charset="-128"/>
              </a:rPr>
              <a:t>eGrants Coaching Unit</a:t>
            </a:r>
          </a:p>
        </p:txBody>
      </p:sp>
      <p:sp>
        <p:nvSpPr>
          <p:cNvPr id="14339" name="Title 1"/>
          <p:cNvSpPr>
            <a:spLocks/>
          </p:cNvSpPr>
          <p:nvPr/>
        </p:nvSpPr>
        <p:spPr bwMode="auto">
          <a:xfrm>
            <a:off x="301625" y="0"/>
            <a:ext cx="8534400" cy="758825"/>
          </a:xfrm>
          <a:prstGeom prst="rect">
            <a:avLst/>
          </a:prstGeom>
          <a:noFill/>
          <a:ln w="9525">
            <a:noFill/>
            <a:miter lim="800000"/>
            <a:headEnd/>
            <a:tailEnd/>
          </a:ln>
        </p:spPr>
        <p:txBody>
          <a:bodyPr anchor="b"/>
          <a:lstStyle/>
          <a:p>
            <a:pPr algn="ctr"/>
            <a:r>
              <a:rPr lang="en-US" sz="3600" dirty="0" smtClean="0">
                <a:solidFill>
                  <a:srgbClr val="0070C0"/>
                </a:solidFill>
                <a:hlinkClick r:id="rId4"/>
              </a:rPr>
              <a:t>www.nationalservice.gov</a:t>
            </a:r>
            <a:endParaRPr lang="en-US" sz="3300" dirty="0">
              <a:solidFill>
                <a:srgbClr val="0070C0"/>
              </a:solidFill>
              <a:latin typeface="Calibri" pitchFamily="34" charset="0"/>
            </a:endParaRPr>
          </a:p>
        </p:txBody>
      </p:sp>
      <p:sp>
        <p:nvSpPr>
          <p:cNvPr id="14340" name="Slide Number Placeholder 5"/>
          <p:cNvSpPr txBox="1">
            <a:spLocks noGrp="1"/>
          </p:cNvSpPr>
          <p:nvPr/>
        </p:nvSpPr>
        <p:spPr bwMode="auto">
          <a:xfrm>
            <a:off x="4380072" y="766762"/>
            <a:ext cx="457200" cy="441325"/>
          </a:xfrm>
          <a:prstGeom prst="rect">
            <a:avLst/>
          </a:prstGeom>
          <a:noFill/>
          <a:ln w="9525">
            <a:noFill/>
            <a:miter lim="800000"/>
            <a:headEnd/>
            <a:tailEnd/>
          </a:ln>
        </p:spPr>
        <p:txBody>
          <a:bodyPr lIns="45720" rIns="45720" anchor="ctr"/>
          <a:lstStyle/>
          <a:p>
            <a:pPr algn="ctr"/>
            <a:fld id="{03F9CAB7-83C4-42FC-B675-1F3A68A80B92}" type="slidenum">
              <a:rPr lang="en-US" sz="1600">
                <a:solidFill>
                  <a:srgbClr val="0070C0"/>
                </a:solidFill>
                <a:latin typeface="Calibri" pitchFamily="34" charset="0"/>
              </a:rPr>
              <a:pPr algn="ctr"/>
              <a:t>5</a:t>
            </a:fld>
            <a:endParaRPr lang="en-US" sz="1600" dirty="0">
              <a:solidFill>
                <a:srgbClr val="0070C0"/>
              </a:solidFill>
              <a:latin typeface="Calibri" pitchFamily="34" charset="0"/>
            </a:endParaRPr>
          </a:p>
        </p:txBody>
      </p:sp>
      <p:sp>
        <p:nvSpPr>
          <p:cNvPr id="14341" name="Date Placeholder 4"/>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fld id="{5CB30063-C31C-43B0-93EB-601112B68E28}" type="datetime1">
              <a:rPr lang="en-US" sz="1400">
                <a:solidFill>
                  <a:srgbClr val="FFFFFF"/>
                </a:solidFill>
                <a:latin typeface="Calibri" pitchFamily="34" charset="0"/>
              </a:rPr>
              <a:pPr algn="r"/>
              <a:t>3/26/13</a:t>
            </a:fld>
            <a:endParaRPr lang="en-US" sz="1400">
              <a:solidFill>
                <a:srgbClr val="FFFFFF"/>
              </a:solidFill>
              <a:latin typeface="Calibri" pitchFamily="34" charset="0"/>
            </a:endParaRPr>
          </a:p>
        </p:txBody>
      </p:sp>
      <p:sp>
        <p:nvSpPr>
          <p:cNvPr id="14342" name="Line 52"/>
          <p:cNvSpPr>
            <a:spLocks noChangeShapeType="1"/>
          </p:cNvSpPr>
          <p:nvPr/>
        </p:nvSpPr>
        <p:spPr bwMode="auto">
          <a:xfrm>
            <a:off x="8174038" y="1852613"/>
            <a:ext cx="0" cy="4319587"/>
          </a:xfrm>
          <a:prstGeom prst="line">
            <a:avLst/>
          </a:prstGeom>
          <a:noFill/>
          <a:ln w="9525">
            <a:noFill/>
            <a:round/>
            <a:headEnd/>
            <a:tailEnd/>
          </a:ln>
        </p:spPr>
        <p:txBody>
          <a:bodyPr/>
          <a:lstStyle/>
          <a:p>
            <a:endParaRPr lang="en-US"/>
          </a:p>
        </p:txBody>
      </p:sp>
      <p:sp>
        <p:nvSpPr>
          <p:cNvPr id="14343" name="Line 53"/>
          <p:cNvSpPr>
            <a:spLocks noChangeShapeType="1"/>
          </p:cNvSpPr>
          <p:nvPr/>
        </p:nvSpPr>
        <p:spPr bwMode="auto">
          <a:xfrm>
            <a:off x="931863" y="1854200"/>
            <a:ext cx="0" cy="4319588"/>
          </a:xfrm>
          <a:prstGeom prst="line">
            <a:avLst/>
          </a:prstGeom>
          <a:noFill/>
          <a:ln w="9525">
            <a:noFill/>
            <a:round/>
            <a:headEnd/>
            <a:tailEnd/>
          </a:ln>
        </p:spPr>
        <p:txBody>
          <a:bodyPr/>
          <a:lstStyle/>
          <a:p>
            <a:endParaRPr lang="en-US"/>
          </a:p>
        </p:txBody>
      </p:sp>
      <p:sp>
        <p:nvSpPr>
          <p:cNvPr id="10" name="Right Arrow 9"/>
          <p:cNvSpPr/>
          <p:nvPr/>
        </p:nvSpPr>
        <p:spPr>
          <a:xfrm>
            <a:off x="1676400" y="4445794"/>
            <a:ext cx="581025" cy="287337"/>
          </a:xfrm>
          <a:prstGeom prst="right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5CDCE"/>
              </a:solidFill>
              <a:ea typeface="ＭＳ Ｐゴシック" pitchFamily="68" charset="-128"/>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0"/>
            <a:ext cx="8229600" cy="1143000"/>
          </a:xfrm>
        </p:spPr>
        <p:txBody>
          <a:bodyPr/>
          <a:lstStyle/>
          <a:p>
            <a:pPr eaLnBrk="1" hangingPunct="1"/>
            <a:r>
              <a:rPr lang="en-US" dirty="0" smtClean="0">
                <a:solidFill>
                  <a:srgbClr val="0070C0"/>
                </a:solidFill>
                <a:ea typeface="ＭＳ Ｐゴシック" pitchFamily="34" charset="-128"/>
              </a:rPr>
              <a:t>View Applications</a:t>
            </a:r>
          </a:p>
        </p:txBody>
      </p:sp>
      <p:sp>
        <p:nvSpPr>
          <p:cNvPr id="52227"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52228" name="Slide Number Placeholder 4"/>
          <p:cNvSpPr txBox="1">
            <a:spLocks noGrp="1"/>
          </p:cNvSpPr>
          <p:nvPr/>
        </p:nvSpPr>
        <p:spPr bwMode="auto">
          <a:xfrm>
            <a:off x="4362450" y="806450"/>
            <a:ext cx="457200" cy="441325"/>
          </a:xfrm>
          <a:prstGeom prst="rect">
            <a:avLst/>
          </a:prstGeom>
          <a:noFill/>
          <a:ln w="9525">
            <a:noFill/>
            <a:miter lim="800000"/>
            <a:headEnd/>
            <a:tailEnd/>
          </a:ln>
        </p:spPr>
        <p:txBody>
          <a:bodyPr lIns="45720" rIns="45720" anchor="ctr"/>
          <a:lstStyle/>
          <a:p>
            <a:pPr algn="ctr"/>
            <a:fld id="{E2613755-4C37-4007-88C5-0E2F28AD54AF}" type="slidenum">
              <a:rPr lang="en-US" sz="1600">
                <a:solidFill>
                  <a:srgbClr val="0070C0"/>
                </a:solidFill>
                <a:latin typeface="Calibri" pitchFamily="34" charset="0"/>
              </a:rPr>
              <a:pPr algn="ctr"/>
              <a:t>50</a:t>
            </a:fld>
            <a:endParaRPr lang="en-US" sz="1600" dirty="0">
              <a:solidFill>
                <a:srgbClr val="0070C0"/>
              </a:solidFill>
              <a:latin typeface="Calibri" pitchFamily="34" charset="0"/>
            </a:endParaRPr>
          </a:p>
        </p:txBody>
      </p:sp>
      <p:pic>
        <p:nvPicPr>
          <p:cNvPr id="52229" name="Picture 16"/>
          <p:cNvPicPr>
            <a:picLocks noChangeAspect="1" noChangeArrowheads="1"/>
          </p:cNvPicPr>
          <p:nvPr/>
        </p:nvPicPr>
        <p:blipFill>
          <a:blip r:embed="rId3" cstate="print"/>
          <a:srcRect/>
          <a:stretch>
            <a:fillRect/>
          </a:stretch>
        </p:blipFill>
        <p:spPr bwMode="auto">
          <a:xfrm>
            <a:off x="304800" y="1247775"/>
            <a:ext cx="6477000" cy="4611687"/>
          </a:xfrm>
          <a:prstGeom prst="rect">
            <a:avLst/>
          </a:prstGeom>
          <a:noFill/>
          <a:ln w="28575">
            <a:solidFill>
              <a:schemeClr val="tx2"/>
            </a:solidFill>
            <a:miter lim="800000"/>
            <a:headEnd/>
            <a:tailEnd/>
          </a:ln>
        </p:spPr>
      </p:pic>
      <p:sp>
        <p:nvSpPr>
          <p:cNvPr id="52230" name="Line 11"/>
          <p:cNvSpPr>
            <a:spLocks noChangeShapeType="1"/>
          </p:cNvSpPr>
          <p:nvPr/>
        </p:nvSpPr>
        <p:spPr bwMode="auto">
          <a:xfrm flipH="1">
            <a:off x="6629400" y="1981200"/>
            <a:ext cx="658813" cy="0"/>
          </a:xfrm>
          <a:prstGeom prst="line">
            <a:avLst/>
          </a:prstGeom>
          <a:noFill/>
          <a:ln w="57150">
            <a:solidFill>
              <a:schemeClr val="tx2"/>
            </a:solidFill>
            <a:round/>
            <a:headEnd/>
            <a:tailEnd type="stealth" w="med" len="med"/>
          </a:ln>
        </p:spPr>
        <p:txBody>
          <a:bodyPr/>
          <a:lstStyle/>
          <a:p>
            <a:endParaRPr lang="en-US"/>
          </a:p>
        </p:txBody>
      </p:sp>
      <p:sp>
        <p:nvSpPr>
          <p:cNvPr id="23" name="TextBox 22"/>
          <p:cNvSpPr txBox="1"/>
          <p:nvPr/>
        </p:nvSpPr>
        <p:spPr>
          <a:xfrm>
            <a:off x="7062788" y="1247775"/>
            <a:ext cx="1790699" cy="1169551"/>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Click on a tab to view the application details under that tab heading</a:t>
            </a:r>
          </a:p>
        </p:txBody>
      </p:sp>
      <p:sp>
        <p:nvSpPr>
          <p:cNvPr id="52234" name="Line 11"/>
          <p:cNvSpPr>
            <a:spLocks noChangeShapeType="1"/>
          </p:cNvSpPr>
          <p:nvPr/>
        </p:nvSpPr>
        <p:spPr bwMode="auto">
          <a:xfrm flipH="1">
            <a:off x="6781800" y="5715000"/>
            <a:ext cx="506413" cy="25400"/>
          </a:xfrm>
          <a:prstGeom prst="line">
            <a:avLst/>
          </a:prstGeom>
          <a:noFill/>
          <a:ln w="57150">
            <a:solidFill>
              <a:schemeClr val="tx2"/>
            </a:solidFill>
            <a:round/>
            <a:headEnd/>
            <a:tailEnd type="stealth" w="med" len="med"/>
          </a:ln>
        </p:spPr>
        <p:txBody>
          <a:bodyPr/>
          <a:lstStyle/>
          <a:p>
            <a:endParaRPr lang="en-US"/>
          </a:p>
        </p:txBody>
      </p:sp>
      <p:sp>
        <p:nvSpPr>
          <p:cNvPr id="27" name="TextBox 26"/>
          <p:cNvSpPr txBox="1"/>
          <p:nvPr/>
        </p:nvSpPr>
        <p:spPr>
          <a:xfrm>
            <a:off x="7288213" y="4965124"/>
            <a:ext cx="1790699" cy="138499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Click </a:t>
            </a:r>
            <a:r>
              <a:rPr lang="en-US" sz="1400" b="1" dirty="0">
                <a:solidFill>
                  <a:schemeClr val="tx2"/>
                </a:solidFill>
                <a:ea typeface="ＭＳ Ｐゴシック" pitchFamily="68" charset="-128"/>
              </a:rPr>
              <a:t>Return to Recruitment Workbasket </a:t>
            </a:r>
            <a:r>
              <a:rPr lang="en-US" sz="1400" dirty="0">
                <a:solidFill>
                  <a:schemeClr val="tx2"/>
                </a:solidFill>
                <a:ea typeface="ＭＳ Ｐゴシック" pitchFamily="68" charset="-128"/>
              </a:rPr>
              <a:t>to return to the list of pending applications</a:t>
            </a:r>
          </a:p>
        </p:txBody>
      </p:sp>
      <p:sp>
        <p:nvSpPr>
          <p:cNvPr id="52238"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grpSp>
        <p:nvGrpSpPr>
          <p:cNvPr id="52239" name="Group 21"/>
          <p:cNvGrpSpPr>
            <a:grpSpLocks/>
          </p:cNvGrpSpPr>
          <p:nvPr/>
        </p:nvGrpSpPr>
        <p:grpSpPr bwMode="auto">
          <a:xfrm>
            <a:off x="6294438" y="3276600"/>
            <a:ext cx="1371600" cy="2273300"/>
            <a:chOff x="3306" y="1298"/>
            <a:chExt cx="1613" cy="2459"/>
          </a:xfrm>
        </p:grpSpPr>
        <p:sp>
          <p:nvSpPr>
            <p:cNvPr id="52243" name="Line 11"/>
            <p:cNvSpPr>
              <a:spLocks noChangeShapeType="1"/>
            </p:cNvSpPr>
            <p:nvPr/>
          </p:nvSpPr>
          <p:spPr bwMode="auto">
            <a:xfrm flipH="1">
              <a:off x="3322" y="1298"/>
              <a:ext cx="0" cy="2459"/>
            </a:xfrm>
            <a:prstGeom prst="line">
              <a:avLst/>
            </a:prstGeom>
            <a:noFill/>
            <a:ln w="57150">
              <a:solidFill>
                <a:schemeClr val="tx2"/>
              </a:solidFill>
              <a:round/>
              <a:headEnd/>
              <a:tailEnd type="stealth" w="med" len="med"/>
            </a:ln>
          </p:spPr>
          <p:txBody>
            <a:bodyPr/>
            <a:lstStyle/>
            <a:p>
              <a:endParaRPr lang="en-US"/>
            </a:p>
          </p:txBody>
        </p:sp>
        <p:sp>
          <p:nvSpPr>
            <p:cNvPr id="52244" name="Line 23"/>
            <p:cNvSpPr>
              <a:spLocks noChangeShapeType="1"/>
            </p:cNvSpPr>
            <p:nvPr/>
          </p:nvSpPr>
          <p:spPr bwMode="auto">
            <a:xfrm flipV="1">
              <a:off x="3306" y="1310"/>
              <a:ext cx="1613" cy="0"/>
            </a:xfrm>
            <a:prstGeom prst="line">
              <a:avLst/>
            </a:prstGeom>
            <a:noFill/>
            <a:ln w="57150">
              <a:solidFill>
                <a:schemeClr val="tx2"/>
              </a:solidFill>
              <a:round/>
              <a:headEnd/>
              <a:tailEnd/>
            </a:ln>
          </p:spPr>
          <p:txBody>
            <a:bodyPr/>
            <a:lstStyle/>
            <a:p>
              <a:endParaRPr lang="en-US"/>
            </a:p>
          </p:txBody>
        </p:sp>
      </p:grpSp>
      <p:sp>
        <p:nvSpPr>
          <p:cNvPr id="25" name="TextBox 24"/>
          <p:cNvSpPr txBox="1"/>
          <p:nvPr/>
        </p:nvSpPr>
        <p:spPr>
          <a:xfrm>
            <a:off x="7045326" y="2590800"/>
            <a:ext cx="1790699" cy="2246769"/>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Click on </a:t>
            </a:r>
            <a:r>
              <a:rPr lang="en-US" sz="1400" b="1" dirty="0">
                <a:solidFill>
                  <a:schemeClr val="tx2"/>
                </a:solidFill>
                <a:ea typeface="ＭＳ Ｐゴシック" pitchFamily="68" charset="-128"/>
              </a:rPr>
              <a:t>Print Application </a:t>
            </a:r>
            <a:r>
              <a:rPr lang="en-US" sz="1400" dirty="0">
                <a:solidFill>
                  <a:schemeClr val="tx2"/>
                </a:solidFill>
                <a:ea typeface="ＭＳ Ｐゴシック" pitchFamily="68" charset="-128"/>
              </a:rPr>
              <a:t>to open up a static text of the application for printing. However, reference data will not appear under this view for printing</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0"/>
            <a:ext cx="8229600" cy="1143000"/>
          </a:xfrm>
        </p:spPr>
        <p:txBody>
          <a:bodyPr/>
          <a:lstStyle/>
          <a:p>
            <a:pPr eaLnBrk="1" hangingPunct="1"/>
            <a:r>
              <a:rPr lang="en-US" dirty="0" smtClean="0">
                <a:solidFill>
                  <a:srgbClr val="0070C0"/>
                </a:solidFill>
                <a:ea typeface="ＭＳ Ｐゴシック" pitchFamily="34" charset="-128"/>
              </a:rPr>
              <a:t>View References</a:t>
            </a:r>
          </a:p>
        </p:txBody>
      </p:sp>
      <p:sp>
        <p:nvSpPr>
          <p:cNvPr id="53251"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53252" name="Slide Number Placeholder 4"/>
          <p:cNvSpPr txBox="1">
            <a:spLocks noGrp="1"/>
          </p:cNvSpPr>
          <p:nvPr/>
        </p:nvSpPr>
        <p:spPr bwMode="auto">
          <a:xfrm>
            <a:off x="4362450" y="806450"/>
            <a:ext cx="457200" cy="441325"/>
          </a:xfrm>
          <a:prstGeom prst="rect">
            <a:avLst/>
          </a:prstGeom>
          <a:noFill/>
          <a:ln w="9525">
            <a:noFill/>
            <a:miter lim="800000"/>
            <a:headEnd/>
            <a:tailEnd/>
          </a:ln>
        </p:spPr>
        <p:txBody>
          <a:bodyPr lIns="45720" rIns="45720" anchor="ctr"/>
          <a:lstStyle/>
          <a:p>
            <a:pPr algn="ctr"/>
            <a:fld id="{84E94BD6-13C7-460E-B1BD-C116DB8C9B9E}" type="slidenum">
              <a:rPr lang="en-US" sz="1600">
                <a:solidFill>
                  <a:srgbClr val="0070C0"/>
                </a:solidFill>
                <a:latin typeface="Calibri" pitchFamily="34" charset="0"/>
              </a:rPr>
              <a:pPr algn="ctr"/>
              <a:t>51</a:t>
            </a:fld>
            <a:endParaRPr lang="en-US" sz="1600" dirty="0">
              <a:solidFill>
                <a:srgbClr val="0070C0"/>
              </a:solidFill>
              <a:latin typeface="Calibri" pitchFamily="34" charset="0"/>
            </a:endParaRPr>
          </a:p>
        </p:txBody>
      </p:sp>
      <p:pic>
        <p:nvPicPr>
          <p:cNvPr id="53253" name="Picture 11"/>
          <p:cNvPicPr>
            <a:picLocks noChangeAspect="1" noChangeArrowheads="1"/>
          </p:cNvPicPr>
          <p:nvPr/>
        </p:nvPicPr>
        <p:blipFill>
          <a:blip r:embed="rId3" cstate="print"/>
          <a:srcRect/>
          <a:stretch>
            <a:fillRect/>
          </a:stretch>
        </p:blipFill>
        <p:spPr bwMode="auto">
          <a:xfrm>
            <a:off x="249238" y="1337649"/>
            <a:ext cx="6565900" cy="4568825"/>
          </a:xfrm>
          <a:prstGeom prst="rect">
            <a:avLst/>
          </a:prstGeom>
          <a:noFill/>
          <a:ln w="28575">
            <a:solidFill>
              <a:schemeClr val="tx2"/>
            </a:solidFill>
            <a:miter lim="800000"/>
            <a:headEnd/>
            <a:tailEnd/>
          </a:ln>
        </p:spPr>
      </p:pic>
      <p:sp>
        <p:nvSpPr>
          <p:cNvPr id="53254" name="Line 11"/>
          <p:cNvSpPr>
            <a:spLocks noChangeShapeType="1"/>
          </p:cNvSpPr>
          <p:nvPr/>
        </p:nvSpPr>
        <p:spPr bwMode="auto">
          <a:xfrm flipH="1" flipV="1">
            <a:off x="6815138" y="4800600"/>
            <a:ext cx="455612" cy="0"/>
          </a:xfrm>
          <a:prstGeom prst="line">
            <a:avLst/>
          </a:prstGeom>
          <a:noFill/>
          <a:ln w="57150">
            <a:solidFill>
              <a:schemeClr val="tx2"/>
            </a:solidFill>
            <a:round/>
            <a:headEnd/>
            <a:tailEnd type="stealth" w="med" len="med"/>
          </a:ln>
        </p:spPr>
        <p:txBody>
          <a:bodyPr/>
          <a:lstStyle/>
          <a:p>
            <a:endParaRPr lang="en-US"/>
          </a:p>
        </p:txBody>
      </p:sp>
      <p:sp>
        <p:nvSpPr>
          <p:cNvPr id="29" name="TextBox 28"/>
          <p:cNvSpPr txBox="1"/>
          <p:nvPr/>
        </p:nvSpPr>
        <p:spPr>
          <a:xfrm>
            <a:off x="7112001" y="4656574"/>
            <a:ext cx="1790699" cy="138499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Click </a:t>
            </a:r>
            <a:r>
              <a:rPr lang="en-US" sz="1400" b="1" dirty="0">
                <a:solidFill>
                  <a:schemeClr val="tx2"/>
                </a:solidFill>
                <a:ea typeface="ＭＳ Ｐゴシック" pitchFamily="68" charset="-128"/>
              </a:rPr>
              <a:t>Return to Recruitment Workbasket</a:t>
            </a:r>
            <a:r>
              <a:rPr lang="en-US" sz="1400" dirty="0">
                <a:solidFill>
                  <a:schemeClr val="tx2"/>
                </a:solidFill>
                <a:ea typeface="ＭＳ Ｐゴシック" pitchFamily="68" charset="-128"/>
              </a:rPr>
              <a:t> to return to the list of pending applications</a:t>
            </a:r>
          </a:p>
        </p:txBody>
      </p:sp>
      <p:sp>
        <p:nvSpPr>
          <p:cNvPr id="53258"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grpSp>
        <p:nvGrpSpPr>
          <p:cNvPr id="53259" name="Group 20"/>
          <p:cNvGrpSpPr>
            <a:grpSpLocks/>
          </p:cNvGrpSpPr>
          <p:nvPr/>
        </p:nvGrpSpPr>
        <p:grpSpPr bwMode="auto">
          <a:xfrm>
            <a:off x="5491757" y="1800225"/>
            <a:ext cx="2232025" cy="342900"/>
            <a:chOff x="3937" y="1398"/>
            <a:chExt cx="1052" cy="360"/>
          </a:xfrm>
        </p:grpSpPr>
        <p:sp>
          <p:nvSpPr>
            <p:cNvPr id="53269" name="Line 11"/>
            <p:cNvSpPr>
              <a:spLocks noChangeShapeType="1"/>
            </p:cNvSpPr>
            <p:nvPr/>
          </p:nvSpPr>
          <p:spPr bwMode="auto">
            <a:xfrm flipH="1">
              <a:off x="3950" y="1398"/>
              <a:ext cx="0" cy="360"/>
            </a:xfrm>
            <a:prstGeom prst="line">
              <a:avLst/>
            </a:prstGeom>
            <a:noFill/>
            <a:ln w="57150">
              <a:solidFill>
                <a:schemeClr val="tx2"/>
              </a:solidFill>
              <a:round/>
              <a:headEnd/>
              <a:tailEnd type="stealth" w="med" len="med"/>
            </a:ln>
          </p:spPr>
          <p:txBody>
            <a:bodyPr/>
            <a:lstStyle/>
            <a:p>
              <a:endParaRPr lang="en-US"/>
            </a:p>
          </p:txBody>
        </p:sp>
        <p:sp>
          <p:nvSpPr>
            <p:cNvPr id="53270" name="Line 22"/>
            <p:cNvSpPr>
              <a:spLocks noChangeShapeType="1"/>
            </p:cNvSpPr>
            <p:nvPr/>
          </p:nvSpPr>
          <p:spPr bwMode="auto">
            <a:xfrm flipV="1">
              <a:off x="3937" y="1408"/>
              <a:ext cx="1052" cy="0"/>
            </a:xfrm>
            <a:prstGeom prst="line">
              <a:avLst/>
            </a:prstGeom>
            <a:noFill/>
            <a:ln w="57150">
              <a:solidFill>
                <a:schemeClr val="tx2"/>
              </a:solidFill>
              <a:round/>
              <a:headEnd/>
              <a:tailEnd/>
            </a:ln>
          </p:spPr>
          <p:txBody>
            <a:bodyPr/>
            <a:lstStyle/>
            <a:p>
              <a:endParaRPr lang="en-US"/>
            </a:p>
          </p:txBody>
        </p:sp>
      </p:grpSp>
      <p:sp>
        <p:nvSpPr>
          <p:cNvPr id="25" name="TextBox 24"/>
          <p:cNvSpPr txBox="1"/>
          <p:nvPr/>
        </p:nvSpPr>
        <p:spPr>
          <a:xfrm>
            <a:off x="7112001" y="1337649"/>
            <a:ext cx="1790699" cy="1169551"/>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Click on the </a:t>
            </a:r>
            <a:r>
              <a:rPr lang="en-US" sz="1400" b="1" dirty="0">
                <a:solidFill>
                  <a:schemeClr val="tx2"/>
                </a:solidFill>
                <a:ea typeface="ＭＳ Ｐゴシック" pitchFamily="68" charset="-128"/>
              </a:rPr>
              <a:t>References </a:t>
            </a:r>
            <a:r>
              <a:rPr lang="en-US" sz="1400" dirty="0">
                <a:solidFill>
                  <a:schemeClr val="tx2"/>
                </a:solidFill>
                <a:ea typeface="ＭＳ Ｐゴシック" pitchFamily="68" charset="-128"/>
              </a:rPr>
              <a:t>tab to view the applicant’s references status</a:t>
            </a:r>
          </a:p>
        </p:txBody>
      </p:sp>
      <p:grpSp>
        <p:nvGrpSpPr>
          <p:cNvPr id="53263" name="Group 29"/>
          <p:cNvGrpSpPr>
            <a:grpSpLocks/>
          </p:cNvGrpSpPr>
          <p:nvPr/>
        </p:nvGrpSpPr>
        <p:grpSpPr bwMode="auto">
          <a:xfrm>
            <a:off x="990600" y="3200400"/>
            <a:ext cx="6400800" cy="793750"/>
            <a:chOff x="624" y="2352"/>
            <a:chExt cx="4032" cy="404"/>
          </a:xfrm>
        </p:grpSpPr>
        <p:sp>
          <p:nvSpPr>
            <p:cNvPr id="53267" name="Line 11"/>
            <p:cNvSpPr>
              <a:spLocks noChangeShapeType="1"/>
            </p:cNvSpPr>
            <p:nvPr/>
          </p:nvSpPr>
          <p:spPr bwMode="auto">
            <a:xfrm flipH="1">
              <a:off x="638" y="2352"/>
              <a:ext cx="0" cy="404"/>
            </a:xfrm>
            <a:prstGeom prst="line">
              <a:avLst/>
            </a:prstGeom>
            <a:noFill/>
            <a:ln w="57150">
              <a:solidFill>
                <a:schemeClr val="tx2"/>
              </a:solidFill>
              <a:round/>
              <a:headEnd/>
              <a:tailEnd type="stealth" w="med" len="med"/>
            </a:ln>
          </p:spPr>
          <p:txBody>
            <a:bodyPr/>
            <a:lstStyle/>
            <a:p>
              <a:endParaRPr lang="en-US"/>
            </a:p>
          </p:txBody>
        </p:sp>
        <p:sp>
          <p:nvSpPr>
            <p:cNvPr id="53268" name="Line 28"/>
            <p:cNvSpPr>
              <a:spLocks noChangeShapeType="1"/>
            </p:cNvSpPr>
            <p:nvPr/>
          </p:nvSpPr>
          <p:spPr bwMode="auto">
            <a:xfrm flipV="1">
              <a:off x="624" y="2363"/>
              <a:ext cx="4032" cy="0"/>
            </a:xfrm>
            <a:prstGeom prst="line">
              <a:avLst/>
            </a:prstGeom>
            <a:noFill/>
            <a:ln w="57150">
              <a:solidFill>
                <a:schemeClr val="tx2"/>
              </a:solidFill>
              <a:round/>
              <a:headEnd/>
              <a:tailEnd/>
            </a:ln>
          </p:spPr>
          <p:txBody>
            <a:bodyPr/>
            <a:lstStyle/>
            <a:p>
              <a:endParaRPr lang="en-US"/>
            </a:p>
          </p:txBody>
        </p:sp>
      </p:grpSp>
      <p:sp>
        <p:nvSpPr>
          <p:cNvPr id="27" name="TextBox 26"/>
          <p:cNvSpPr txBox="1"/>
          <p:nvPr/>
        </p:nvSpPr>
        <p:spPr>
          <a:xfrm>
            <a:off x="7102476" y="3009900"/>
            <a:ext cx="1790699" cy="1384995"/>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ea typeface="ＭＳ Ｐゴシック" pitchFamily="68" charset="-128"/>
              </a:rPr>
              <a:t>If the Completed status of the reference is Yes, click on the reference name to view the details</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0"/>
            <a:ext cx="8229600" cy="1143000"/>
          </a:xfrm>
        </p:spPr>
        <p:txBody>
          <a:bodyPr/>
          <a:lstStyle/>
          <a:p>
            <a:pPr eaLnBrk="1" hangingPunct="1"/>
            <a:r>
              <a:rPr lang="en-US" dirty="0" smtClean="0">
                <a:solidFill>
                  <a:srgbClr val="0070C0"/>
                </a:solidFill>
                <a:ea typeface="ＭＳ Ｐゴシック" pitchFamily="34" charset="-128"/>
              </a:rPr>
              <a:t>Override References</a:t>
            </a:r>
          </a:p>
        </p:txBody>
      </p:sp>
      <p:sp>
        <p:nvSpPr>
          <p:cNvPr id="54275"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54276" name="Slide Number Placeholder 4"/>
          <p:cNvSpPr txBox="1">
            <a:spLocks noGrp="1"/>
          </p:cNvSpPr>
          <p:nvPr/>
        </p:nvSpPr>
        <p:spPr bwMode="auto">
          <a:xfrm>
            <a:off x="4362450" y="806450"/>
            <a:ext cx="457200" cy="441325"/>
          </a:xfrm>
          <a:prstGeom prst="rect">
            <a:avLst/>
          </a:prstGeom>
          <a:noFill/>
          <a:ln w="9525">
            <a:noFill/>
            <a:miter lim="800000"/>
            <a:headEnd/>
            <a:tailEnd/>
          </a:ln>
        </p:spPr>
        <p:txBody>
          <a:bodyPr lIns="45720" rIns="45720" anchor="ctr"/>
          <a:lstStyle/>
          <a:p>
            <a:pPr algn="ctr"/>
            <a:fld id="{9D8E3BB5-2B8A-4F1A-9250-CA5526C75991}" type="slidenum">
              <a:rPr lang="en-US" sz="1600">
                <a:solidFill>
                  <a:srgbClr val="0070C0"/>
                </a:solidFill>
                <a:latin typeface="Calibri" pitchFamily="34" charset="0"/>
              </a:rPr>
              <a:pPr algn="ctr"/>
              <a:t>52</a:t>
            </a:fld>
            <a:endParaRPr lang="en-US" sz="1600" dirty="0">
              <a:solidFill>
                <a:srgbClr val="0070C0"/>
              </a:solidFill>
              <a:latin typeface="Calibri" pitchFamily="34" charset="0"/>
            </a:endParaRPr>
          </a:p>
        </p:txBody>
      </p:sp>
      <p:pic>
        <p:nvPicPr>
          <p:cNvPr id="54277" name="Picture 37"/>
          <p:cNvPicPr>
            <a:picLocks noChangeAspect="1" noChangeArrowheads="1"/>
          </p:cNvPicPr>
          <p:nvPr/>
        </p:nvPicPr>
        <p:blipFill>
          <a:blip r:embed="rId3" cstate="print"/>
          <a:srcRect/>
          <a:stretch>
            <a:fillRect/>
          </a:stretch>
        </p:blipFill>
        <p:spPr bwMode="auto">
          <a:xfrm>
            <a:off x="304800" y="1277937"/>
            <a:ext cx="6510337" cy="4589463"/>
          </a:xfrm>
          <a:prstGeom prst="rect">
            <a:avLst/>
          </a:prstGeom>
          <a:noFill/>
          <a:ln w="28575">
            <a:solidFill>
              <a:schemeClr val="tx2"/>
            </a:solidFill>
            <a:miter lim="800000"/>
            <a:headEnd/>
            <a:tailEnd/>
          </a:ln>
        </p:spPr>
      </p:pic>
      <p:sp>
        <p:nvSpPr>
          <p:cNvPr id="54278" name="Line 11"/>
          <p:cNvSpPr>
            <a:spLocks noChangeShapeType="1"/>
          </p:cNvSpPr>
          <p:nvPr/>
        </p:nvSpPr>
        <p:spPr bwMode="auto">
          <a:xfrm flipH="1">
            <a:off x="904875" y="4343400"/>
            <a:ext cx="6477000" cy="0"/>
          </a:xfrm>
          <a:prstGeom prst="line">
            <a:avLst/>
          </a:prstGeom>
          <a:noFill/>
          <a:ln w="57150">
            <a:solidFill>
              <a:schemeClr val="tx2"/>
            </a:solidFill>
            <a:round/>
            <a:headEnd/>
            <a:tailEnd type="stealth" w="med" len="med"/>
          </a:ln>
        </p:spPr>
        <p:txBody>
          <a:bodyPr/>
          <a:lstStyle/>
          <a:p>
            <a:endParaRPr lang="en-US"/>
          </a:p>
        </p:txBody>
      </p:sp>
      <p:sp>
        <p:nvSpPr>
          <p:cNvPr id="25" name="TextBox 24"/>
          <p:cNvSpPr txBox="1"/>
          <p:nvPr/>
        </p:nvSpPr>
        <p:spPr>
          <a:xfrm>
            <a:off x="7121526" y="3467100"/>
            <a:ext cx="1790699" cy="1815882"/>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Use the dropdown menu to choose the communication source (fax, mail, phone, other) you used to get the comments</a:t>
            </a:r>
          </a:p>
        </p:txBody>
      </p:sp>
      <p:sp>
        <p:nvSpPr>
          <p:cNvPr id="54282" name="Line 11"/>
          <p:cNvSpPr>
            <a:spLocks noChangeShapeType="1"/>
          </p:cNvSpPr>
          <p:nvPr/>
        </p:nvSpPr>
        <p:spPr bwMode="auto">
          <a:xfrm flipH="1">
            <a:off x="6806031" y="5562600"/>
            <a:ext cx="850900" cy="0"/>
          </a:xfrm>
          <a:prstGeom prst="line">
            <a:avLst/>
          </a:prstGeom>
          <a:noFill/>
          <a:ln w="57150">
            <a:solidFill>
              <a:schemeClr val="tx2"/>
            </a:solidFill>
            <a:round/>
            <a:headEnd/>
            <a:tailEnd type="stealth" w="med" len="med"/>
          </a:ln>
        </p:spPr>
        <p:txBody>
          <a:bodyPr/>
          <a:lstStyle/>
          <a:p>
            <a:endParaRPr lang="en-US"/>
          </a:p>
        </p:txBody>
      </p:sp>
      <p:sp>
        <p:nvSpPr>
          <p:cNvPr id="28" name="TextBox 27"/>
          <p:cNvSpPr txBox="1"/>
          <p:nvPr/>
        </p:nvSpPr>
        <p:spPr>
          <a:xfrm>
            <a:off x="7131051" y="5399086"/>
            <a:ext cx="1790699" cy="1169551"/>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Once you complete the Reference Override, click </a:t>
            </a:r>
            <a:r>
              <a:rPr lang="en-US" sz="1400" b="1" dirty="0">
                <a:solidFill>
                  <a:schemeClr val="tx2"/>
                </a:solidFill>
                <a:ea typeface="ＭＳ Ｐゴシック" pitchFamily="68" charset="-128"/>
              </a:rPr>
              <a:t>Save</a:t>
            </a:r>
            <a:endParaRPr lang="en-US" sz="1400" dirty="0">
              <a:solidFill>
                <a:schemeClr val="tx2"/>
              </a:solidFill>
              <a:ea typeface="ＭＳ Ｐゴシック" pitchFamily="68" charset="-128"/>
            </a:endParaRPr>
          </a:p>
        </p:txBody>
      </p:sp>
      <p:sp>
        <p:nvSpPr>
          <p:cNvPr id="54286"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grpSp>
        <p:nvGrpSpPr>
          <p:cNvPr id="54287" name="Group 20"/>
          <p:cNvGrpSpPr>
            <a:grpSpLocks/>
          </p:cNvGrpSpPr>
          <p:nvPr/>
        </p:nvGrpSpPr>
        <p:grpSpPr bwMode="auto">
          <a:xfrm>
            <a:off x="1843506" y="1417638"/>
            <a:ext cx="5813425" cy="434975"/>
            <a:chOff x="1687" y="1462"/>
            <a:chExt cx="2879" cy="350"/>
          </a:xfrm>
        </p:grpSpPr>
        <p:sp>
          <p:nvSpPr>
            <p:cNvPr id="54291" name="Line 11"/>
            <p:cNvSpPr>
              <a:spLocks noChangeShapeType="1"/>
            </p:cNvSpPr>
            <p:nvPr/>
          </p:nvSpPr>
          <p:spPr bwMode="auto">
            <a:xfrm flipH="1">
              <a:off x="1699" y="1462"/>
              <a:ext cx="0" cy="350"/>
            </a:xfrm>
            <a:prstGeom prst="line">
              <a:avLst/>
            </a:prstGeom>
            <a:noFill/>
            <a:ln w="57150">
              <a:solidFill>
                <a:schemeClr val="tx2"/>
              </a:solidFill>
              <a:round/>
              <a:headEnd/>
              <a:tailEnd type="stealth" w="med" len="med"/>
            </a:ln>
          </p:spPr>
          <p:txBody>
            <a:bodyPr/>
            <a:lstStyle/>
            <a:p>
              <a:endParaRPr lang="en-US"/>
            </a:p>
          </p:txBody>
        </p:sp>
        <p:sp>
          <p:nvSpPr>
            <p:cNvPr id="54292" name="Line 22"/>
            <p:cNvSpPr>
              <a:spLocks noChangeShapeType="1"/>
            </p:cNvSpPr>
            <p:nvPr/>
          </p:nvSpPr>
          <p:spPr bwMode="auto">
            <a:xfrm flipV="1">
              <a:off x="1687" y="1472"/>
              <a:ext cx="2879" cy="0"/>
            </a:xfrm>
            <a:prstGeom prst="line">
              <a:avLst/>
            </a:prstGeom>
            <a:noFill/>
            <a:ln w="57150">
              <a:solidFill>
                <a:schemeClr val="tx2"/>
              </a:solidFill>
              <a:round/>
              <a:headEnd/>
              <a:tailEnd/>
            </a:ln>
          </p:spPr>
          <p:txBody>
            <a:bodyPr/>
            <a:lstStyle/>
            <a:p>
              <a:endParaRPr lang="en-US"/>
            </a:p>
          </p:txBody>
        </p:sp>
      </p:grpSp>
      <p:sp>
        <p:nvSpPr>
          <p:cNvPr id="23" name="TextBox 22"/>
          <p:cNvSpPr txBox="1"/>
          <p:nvPr/>
        </p:nvSpPr>
        <p:spPr>
          <a:xfrm>
            <a:off x="7121526" y="1129408"/>
            <a:ext cx="1790699" cy="1613792"/>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When you click on the reference’s name, the contact information will show up on the Reference Override page</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0"/>
            <a:ext cx="8229600" cy="1143000"/>
          </a:xfrm>
        </p:spPr>
        <p:txBody>
          <a:bodyPr/>
          <a:lstStyle/>
          <a:p>
            <a:pPr eaLnBrk="1" hangingPunct="1"/>
            <a:r>
              <a:rPr lang="en-US" dirty="0" smtClean="0">
                <a:solidFill>
                  <a:srgbClr val="0070C0"/>
                </a:solidFill>
                <a:ea typeface="ＭＳ Ｐゴシック" pitchFamily="34" charset="-128"/>
              </a:rPr>
              <a:t>Accept/Reject Applicants</a:t>
            </a:r>
          </a:p>
        </p:txBody>
      </p:sp>
      <p:sp>
        <p:nvSpPr>
          <p:cNvPr id="55299"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55300" name="Slide Number Placeholder 4"/>
          <p:cNvSpPr txBox="1">
            <a:spLocks noGrp="1"/>
          </p:cNvSpPr>
          <p:nvPr/>
        </p:nvSpPr>
        <p:spPr bwMode="auto">
          <a:xfrm>
            <a:off x="4362450" y="845364"/>
            <a:ext cx="457200" cy="441325"/>
          </a:xfrm>
          <a:prstGeom prst="rect">
            <a:avLst/>
          </a:prstGeom>
          <a:noFill/>
          <a:ln w="9525">
            <a:noFill/>
            <a:miter lim="800000"/>
            <a:headEnd/>
            <a:tailEnd/>
          </a:ln>
        </p:spPr>
        <p:txBody>
          <a:bodyPr lIns="45720" rIns="45720" anchor="ctr"/>
          <a:lstStyle/>
          <a:p>
            <a:pPr algn="ctr"/>
            <a:fld id="{6A953B94-C29F-4C6E-8333-7FA253B63296}" type="slidenum">
              <a:rPr lang="en-US" sz="1600">
                <a:solidFill>
                  <a:srgbClr val="0070C0"/>
                </a:solidFill>
                <a:latin typeface="Calibri" pitchFamily="34" charset="0"/>
              </a:rPr>
              <a:pPr algn="ctr"/>
              <a:t>53</a:t>
            </a:fld>
            <a:endParaRPr lang="en-US" sz="1600" dirty="0">
              <a:solidFill>
                <a:srgbClr val="0070C0"/>
              </a:solidFill>
              <a:latin typeface="Calibri" pitchFamily="34" charset="0"/>
            </a:endParaRPr>
          </a:p>
        </p:txBody>
      </p:sp>
      <p:sp>
        <p:nvSpPr>
          <p:cNvPr id="55301"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pic>
        <p:nvPicPr>
          <p:cNvPr id="55302" name="Picture 32"/>
          <p:cNvPicPr>
            <a:picLocks noChangeAspect="1" noChangeArrowheads="1"/>
          </p:cNvPicPr>
          <p:nvPr/>
        </p:nvPicPr>
        <p:blipFill>
          <a:blip r:embed="rId3" cstate="print"/>
          <a:srcRect/>
          <a:stretch>
            <a:fillRect/>
          </a:stretch>
        </p:blipFill>
        <p:spPr bwMode="auto">
          <a:xfrm>
            <a:off x="217487" y="1286689"/>
            <a:ext cx="6575425" cy="4643437"/>
          </a:xfrm>
          <a:prstGeom prst="rect">
            <a:avLst/>
          </a:prstGeom>
          <a:noFill/>
          <a:ln w="28575">
            <a:solidFill>
              <a:schemeClr val="tx1"/>
            </a:solidFill>
            <a:miter lim="800000"/>
            <a:headEnd/>
            <a:tailEnd/>
          </a:ln>
        </p:spPr>
      </p:pic>
      <p:grpSp>
        <p:nvGrpSpPr>
          <p:cNvPr id="55303" name="Group 36"/>
          <p:cNvGrpSpPr>
            <a:grpSpLocks/>
          </p:cNvGrpSpPr>
          <p:nvPr/>
        </p:nvGrpSpPr>
        <p:grpSpPr bwMode="auto">
          <a:xfrm>
            <a:off x="1676400" y="3760808"/>
            <a:ext cx="5715000" cy="304800"/>
            <a:chOff x="1440" y="2868"/>
            <a:chExt cx="3600" cy="192"/>
          </a:xfrm>
        </p:grpSpPr>
        <p:sp>
          <p:nvSpPr>
            <p:cNvPr id="55307" name="Line 37"/>
            <p:cNvSpPr>
              <a:spLocks noChangeShapeType="1"/>
            </p:cNvSpPr>
            <p:nvPr/>
          </p:nvSpPr>
          <p:spPr bwMode="auto">
            <a:xfrm>
              <a:off x="1440" y="2880"/>
              <a:ext cx="3600" cy="0"/>
            </a:xfrm>
            <a:prstGeom prst="line">
              <a:avLst/>
            </a:prstGeom>
            <a:noFill/>
            <a:ln w="57150">
              <a:solidFill>
                <a:schemeClr val="tx2"/>
              </a:solidFill>
              <a:round/>
              <a:headEnd/>
              <a:tailEnd/>
            </a:ln>
          </p:spPr>
          <p:txBody>
            <a:bodyPr/>
            <a:lstStyle/>
            <a:p>
              <a:endParaRPr lang="en-US"/>
            </a:p>
          </p:txBody>
        </p:sp>
        <p:sp>
          <p:nvSpPr>
            <p:cNvPr id="55308" name="Line 38"/>
            <p:cNvSpPr>
              <a:spLocks noChangeShapeType="1"/>
            </p:cNvSpPr>
            <p:nvPr/>
          </p:nvSpPr>
          <p:spPr bwMode="auto">
            <a:xfrm>
              <a:off x="1452" y="2868"/>
              <a:ext cx="0" cy="192"/>
            </a:xfrm>
            <a:prstGeom prst="line">
              <a:avLst/>
            </a:prstGeom>
            <a:noFill/>
            <a:ln w="38100">
              <a:solidFill>
                <a:schemeClr val="tx2"/>
              </a:solidFill>
              <a:round/>
              <a:headEnd/>
              <a:tailEnd type="triangle" w="med" len="med"/>
            </a:ln>
          </p:spPr>
          <p:txBody>
            <a:bodyPr/>
            <a:lstStyle/>
            <a:p>
              <a:endParaRPr lang="en-US"/>
            </a:p>
          </p:txBody>
        </p:sp>
        <p:sp>
          <p:nvSpPr>
            <p:cNvPr id="55309" name="Line 39"/>
            <p:cNvSpPr>
              <a:spLocks noChangeShapeType="1"/>
            </p:cNvSpPr>
            <p:nvPr/>
          </p:nvSpPr>
          <p:spPr bwMode="auto">
            <a:xfrm>
              <a:off x="2592" y="2868"/>
              <a:ext cx="0" cy="192"/>
            </a:xfrm>
            <a:prstGeom prst="line">
              <a:avLst/>
            </a:prstGeom>
            <a:noFill/>
            <a:ln w="38100">
              <a:solidFill>
                <a:schemeClr val="tx2"/>
              </a:solidFill>
              <a:round/>
              <a:headEnd/>
              <a:tailEnd type="triangle" w="med" len="med"/>
            </a:ln>
          </p:spPr>
          <p:txBody>
            <a:bodyPr/>
            <a:lstStyle/>
            <a:p>
              <a:endParaRPr lang="en-US"/>
            </a:p>
          </p:txBody>
        </p:sp>
        <p:sp>
          <p:nvSpPr>
            <p:cNvPr id="55310" name="Line 40"/>
            <p:cNvSpPr>
              <a:spLocks noChangeShapeType="1"/>
            </p:cNvSpPr>
            <p:nvPr/>
          </p:nvSpPr>
          <p:spPr bwMode="auto">
            <a:xfrm>
              <a:off x="3648" y="2868"/>
              <a:ext cx="0" cy="192"/>
            </a:xfrm>
            <a:prstGeom prst="line">
              <a:avLst/>
            </a:prstGeom>
            <a:noFill/>
            <a:ln w="38100">
              <a:solidFill>
                <a:schemeClr val="tx2"/>
              </a:solidFill>
              <a:round/>
              <a:headEnd/>
              <a:tailEnd type="triangle" w="med" len="med"/>
            </a:ln>
          </p:spPr>
          <p:txBody>
            <a:bodyPr/>
            <a:lstStyle/>
            <a:p>
              <a:endParaRPr lang="en-US"/>
            </a:p>
          </p:txBody>
        </p:sp>
      </p:grpSp>
      <p:sp>
        <p:nvSpPr>
          <p:cNvPr id="14" name="TextBox 13"/>
          <p:cNvSpPr txBox="1"/>
          <p:nvPr/>
        </p:nvSpPr>
        <p:spPr>
          <a:xfrm>
            <a:off x="7001300" y="3232854"/>
            <a:ext cx="1885099" cy="1600438"/>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36" charset="-128"/>
              </a:rPr>
              <a:t>When you click on the dropdown menu for a specific list, it will show a list of acceptable documents to choose from.</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0"/>
            <a:ext cx="8229600" cy="1143000"/>
          </a:xfrm>
        </p:spPr>
        <p:txBody>
          <a:bodyPr/>
          <a:lstStyle/>
          <a:p>
            <a:pPr eaLnBrk="1" hangingPunct="1"/>
            <a:r>
              <a:rPr lang="en-US" dirty="0" smtClean="0">
                <a:solidFill>
                  <a:srgbClr val="0070C0"/>
                </a:solidFill>
                <a:ea typeface="ＭＳ Ｐゴシック" pitchFamily="34" charset="-128"/>
              </a:rPr>
              <a:t>Accept/Reject Applicants</a:t>
            </a:r>
          </a:p>
        </p:txBody>
      </p:sp>
      <p:sp>
        <p:nvSpPr>
          <p:cNvPr id="56323"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56324" name="Slide Number Placeholder 4"/>
          <p:cNvSpPr txBox="1">
            <a:spLocks noGrp="1"/>
          </p:cNvSpPr>
          <p:nvPr/>
        </p:nvSpPr>
        <p:spPr bwMode="auto">
          <a:xfrm>
            <a:off x="4362450" y="922337"/>
            <a:ext cx="457200" cy="441325"/>
          </a:xfrm>
          <a:prstGeom prst="rect">
            <a:avLst/>
          </a:prstGeom>
          <a:noFill/>
          <a:ln w="9525">
            <a:noFill/>
            <a:miter lim="800000"/>
            <a:headEnd/>
            <a:tailEnd/>
          </a:ln>
        </p:spPr>
        <p:txBody>
          <a:bodyPr lIns="45720" rIns="45720" anchor="ctr"/>
          <a:lstStyle/>
          <a:p>
            <a:pPr algn="ctr"/>
            <a:fld id="{D2D1E6F8-4D4A-4B34-A97E-5B62AD502BBC}" type="slidenum">
              <a:rPr lang="en-US" sz="1600">
                <a:solidFill>
                  <a:srgbClr val="0070C0"/>
                </a:solidFill>
                <a:latin typeface="Calibri" pitchFamily="34" charset="0"/>
              </a:rPr>
              <a:pPr algn="ctr"/>
              <a:t>54</a:t>
            </a:fld>
            <a:endParaRPr lang="en-US" sz="1600" dirty="0">
              <a:solidFill>
                <a:srgbClr val="0070C0"/>
              </a:solidFill>
              <a:latin typeface="Calibri" pitchFamily="34" charset="0"/>
            </a:endParaRPr>
          </a:p>
        </p:txBody>
      </p:sp>
      <p:pic>
        <p:nvPicPr>
          <p:cNvPr id="56325" name="Picture 14"/>
          <p:cNvPicPr>
            <a:picLocks noChangeAspect="1" noChangeArrowheads="1"/>
          </p:cNvPicPr>
          <p:nvPr/>
        </p:nvPicPr>
        <p:blipFill>
          <a:blip r:embed="rId3" cstate="print"/>
          <a:srcRect/>
          <a:stretch>
            <a:fillRect/>
          </a:stretch>
        </p:blipFill>
        <p:spPr bwMode="auto">
          <a:xfrm>
            <a:off x="304800" y="1363662"/>
            <a:ext cx="6556375" cy="4616450"/>
          </a:xfrm>
          <a:prstGeom prst="rect">
            <a:avLst/>
          </a:prstGeom>
          <a:noFill/>
          <a:ln w="28575">
            <a:solidFill>
              <a:schemeClr val="tx2"/>
            </a:solidFill>
            <a:miter lim="800000"/>
            <a:headEnd/>
            <a:tailEnd/>
          </a:ln>
        </p:spPr>
      </p:pic>
      <p:sp>
        <p:nvSpPr>
          <p:cNvPr id="56326" name="Line 11"/>
          <p:cNvSpPr>
            <a:spLocks noChangeShapeType="1"/>
          </p:cNvSpPr>
          <p:nvPr/>
        </p:nvSpPr>
        <p:spPr bwMode="auto">
          <a:xfrm flipH="1">
            <a:off x="5575300" y="3581400"/>
            <a:ext cx="2565400" cy="0"/>
          </a:xfrm>
          <a:prstGeom prst="line">
            <a:avLst/>
          </a:prstGeom>
          <a:noFill/>
          <a:ln w="57150">
            <a:solidFill>
              <a:schemeClr val="tx2"/>
            </a:solidFill>
            <a:round/>
            <a:headEnd/>
            <a:tailEnd type="stealth" w="med" len="med"/>
          </a:ln>
        </p:spPr>
        <p:txBody>
          <a:bodyPr/>
          <a:lstStyle/>
          <a:p>
            <a:endParaRPr lang="en-US"/>
          </a:p>
        </p:txBody>
      </p:sp>
      <p:sp>
        <p:nvSpPr>
          <p:cNvPr id="14" name="TextBox 13"/>
          <p:cNvSpPr txBox="1"/>
          <p:nvPr/>
        </p:nvSpPr>
        <p:spPr>
          <a:xfrm>
            <a:off x="7045326" y="2193924"/>
            <a:ext cx="1790699" cy="3108543"/>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When you click </a:t>
            </a:r>
            <a:r>
              <a:rPr lang="en-US" sz="1400" b="1" dirty="0">
                <a:solidFill>
                  <a:schemeClr val="tx2"/>
                </a:solidFill>
                <a:ea typeface="ＭＳ Ｐゴシック" pitchFamily="68" charset="-128"/>
              </a:rPr>
              <a:t>Submit</a:t>
            </a:r>
            <a:r>
              <a:rPr lang="en-US" sz="1400" dirty="0">
                <a:solidFill>
                  <a:schemeClr val="tx2"/>
                </a:solidFill>
                <a:ea typeface="ＭＳ Ｐゴシック" pitchFamily="68" charset="-128"/>
              </a:rPr>
              <a:t> you will be asked to confirm your decision. Click </a:t>
            </a:r>
            <a:r>
              <a:rPr lang="en-US" sz="1400" b="1" dirty="0">
                <a:solidFill>
                  <a:schemeClr val="tx2"/>
                </a:solidFill>
                <a:ea typeface="ＭＳ Ｐゴシック" pitchFamily="68" charset="-128"/>
              </a:rPr>
              <a:t>OK</a:t>
            </a:r>
            <a:r>
              <a:rPr lang="en-US" sz="1400" dirty="0">
                <a:solidFill>
                  <a:schemeClr val="tx2"/>
                </a:solidFill>
                <a:ea typeface="ＭＳ Ｐゴシック" pitchFamily="68" charset="-128"/>
              </a:rPr>
              <a:t> to confirm or </a:t>
            </a:r>
            <a:r>
              <a:rPr lang="en-US" sz="1400" b="1" dirty="0">
                <a:solidFill>
                  <a:schemeClr val="tx2"/>
                </a:solidFill>
                <a:ea typeface="ＭＳ Ｐゴシック" pitchFamily="68" charset="-128"/>
              </a:rPr>
              <a:t>Cancel</a:t>
            </a:r>
            <a:r>
              <a:rPr lang="en-US" sz="1400" dirty="0">
                <a:solidFill>
                  <a:schemeClr val="tx2"/>
                </a:solidFill>
                <a:ea typeface="ＭＳ Ｐゴシック" pitchFamily="68" charset="-128"/>
              </a:rPr>
              <a:t> to cancel your recommendation. Once you have confirmed your decision, you won’t have an opportunity to change it</a:t>
            </a:r>
          </a:p>
        </p:txBody>
      </p:sp>
      <p:sp>
        <p:nvSpPr>
          <p:cNvPr id="56330"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0"/>
            <a:ext cx="8229600" cy="1143000"/>
          </a:xfrm>
        </p:spPr>
        <p:txBody>
          <a:bodyPr/>
          <a:lstStyle/>
          <a:p>
            <a:pPr eaLnBrk="1" hangingPunct="1"/>
            <a:r>
              <a:rPr lang="en-US" sz="2900" dirty="0" smtClean="0">
                <a:solidFill>
                  <a:srgbClr val="0070C0"/>
                </a:solidFill>
                <a:ea typeface="ＭＳ Ｐゴシック" pitchFamily="34" charset="-128"/>
              </a:rPr>
              <a:t>Enroll Members</a:t>
            </a:r>
            <a:r>
              <a:rPr lang="en-US" sz="2900" dirty="0" smtClean="0">
                <a:solidFill>
                  <a:srgbClr val="94373C"/>
                </a:solidFill>
                <a:ea typeface="ＭＳ Ｐゴシック" pitchFamily="34" charset="-128"/>
              </a:rPr>
              <a:t/>
            </a:r>
            <a:br>
              <a:rPr lang="en-US" sz="2900" dirty="0" smtClean="0">
                <a:solidFill>
                  <a:srgbClr val="94373C"/>
                </a:solidFill>
                <a:ea typeface="ＭＳ Ｐゴシック" pitchFamily="34" charset="-128"/>
              </a:rPr>
            </a:br>
            <a:r>
              <a:rPr lang="en-US" sz="1400" dirty="0" smtClean="0">
                <a:solidFill>
                  <a:srgbClr val="94373C"/>
                </a:solidFill>
                <a:ea typeface="ＭＳ Ｐゴシック" pitchFamily="34" charset="-128"/>
              </a:rPr>
              <a:t>(</a:t>
            </a:r>
            <a:r>
              <a:rPr lang="en-US" sz="1400" dirty="0" smtClean="0">
                <a:solidFill>
                  <a:schemeClr val="tx1"/>
                </a:solidFill>
                <a:ea typeface="ＭＳ Ｐゴシック" pitchFamily="34" charset="-128"/>
              </a:rPr>
              <a:t>Enrolling members who were </a:t>
            </a:r>
            <a:r>
              <a:rPr lang="en-US" sz="1400" b="1" i="1" dirty="0" smtClean="0">
                <a:solidFill>
                  <a:schemeClr val="tx1"/>
                </a:solidFill>
                <a:ea typeface="ＭＳ Ｐゴシック" pitchFamily="34" charset="-128"/>
              </a:rPr>
              <a:t>selected through My AmeriCorps application process)</a:t>
            </a:r>
            <a:endParaRPr lang="en-US" sz="1400" b="1" i="1" dirty="0" smtClean="0">
              <a:solidFill>
                <a:srgbClr val="FFFFFF"/>
              </a:solidFill>
              <a:ea typeface="ＭＳ Ｐゴシック" pitchFamily="34" charset="-128"/>
            </a:endParaRPr>
          </a:p>
        </p:txBody>
      </p:sp>
      <p:sp>
        <p:nvSpPr>
          <p:cNvPr id="57347"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57348" name="Slide Number Placeholder 4"/>
          <p:cNvSpPr txBox="1">
            <a:spLocks noGrp="1"/>
          </p:cNvSpPr>
          <p:nvPr/>
        </p:nvSpPr>
        <p:spPr bwMode="auto">
          <a:xfrm>
            <a:off x="4368117" y="922337"/>
            <a:ext cx="457200" cy="441325"/>
          </a:xfrm>
          <a:prstGeom prst="rect">
            <a:avLst/>
          </a:prstGeom>
          <a:noFill/>
          <a:ln w="9525">
            <a:noFill/>
            <a:miter lim="800000"/>
            <a:headEnd/>
            <a:tailEnd/>
          </a:ln>
        </p:spPr>
        <p:txBody>
          <a:bodyPr lIns="45720" rIns="45720" anchor="ctr"/>
          <a:lstStyle/>
          <a:p>
            <a:pPr algn="ctr"/>
            <a:fld id="{6FC0E277-6703-49D3-BBFC-B01EBC01362E}" type="slidenum">
              <a:rPr lang="en-US" sz="1600">
                <a:solidFill>
                  <a:srgbClr val="0070C0"/>
                </a:solidFill>
                <a:latin typeface="Calibri" pitchFamily="34" charset="0"/>
              </a:rPr>
              <a:pPr algn="ctr"/>
              <a:t>55</a:t>
            </a:fld>
            <a:endParaRPr lang="en-US" sz="1600" dirty="0">
              <a:solidFill>
                <a:srgbClr val="0070C0"/>
              </a:solidFill>
              <a:latin typeface="Calibri" pitchFamily="34" charset="0"/>
            </a:endParaRPr>
          </a:p>
        </p:txBody>
      </p:sp>
      <p:sp>
        <p:nvSpPr>
          <p:cNvPr id="57349"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pic>
        <p:nvPicPr>
          <p:cNvPr id="57350" name="Picture 6"/>
          <p:cNvPicPr>
            <a:picLocks noChangeAspect="1" noChangeArrowheads="1"/>
          </p:cNvPicPr>
          <p:nvPr/>
        </p:nvPicPr>
        <p:blipFill>
          <a:blip r:embed="rId3" cstate="print"/>
          <a:srcRect/>
          <a:stretch>
            <a:fillRect/>
          </a:stretch>
        </p:blipFill>
        <p:spPr bwMode="auto">
          <a:xfrm>
            <a:off x="254000" y="1363662"/>
            <a:ext cx="6632575" cy="4603750"/>
          </a:xfrm>
          <a:prstGeom prst="rect">
            <a:avLst/>
          </a:prstGeom>
          <a:noFill/>
          <a:ln w="28575">
            <a:solidFill>
              <a:schemeClr val="tx1"/>
            </a:solidFill>
            <a:miter lim="800000"/>
            <a:headEnd/>
            <a:tailEnd/>
          </a:ln>
        </p:spPr>
      </p:pic>
      <p:grpSp>
        <p:nvGrpSpPr>
          <p:cNvPr id="57351" name="Group 34"/>
          <p:cNvGrpSpPr>
            <a:grpSpLocks/>
          </p:cNvGrpSpPr>
          <p:nvPr/>
        </p:nvGrpSpPr>
        <p:grpSpPr bwMode="auto">
          <a:xfrm>
            <a:off x="6572250" y="4551363"/>
            <a:ext cx="1363662" cy="449262"/>
            <a:chOff x="4133" y="3017"/>
            <a:chExt cx="859" cy="283"/>
          </a:xfrm>
        </p:grpSpPr>
        <p:sp>
          <p:nvSpPr>
            <p:cNvPr id="57370" name="Line 11"/>
            <p:cNvSpPr>
              <a:spLocks noChangeShapeType="1"/>
            </p:cNvSpPr>
            <p:nvPr/>
          </p:nvSpPr>
          <p:spPr bwMode="auto">
            <a:xfrm flipH="1" flipV="1">
              <a:off x="4140" y="3017"/>
              <a:ext cx="0" cy="283"/>
            </a:xfrm>
            <a:prstGeom prst="line">
              <a:avLst/>
            </a:prstGeom>
            <a:noFill/>
            <a:ln w="57150">
              <a:solidFill>
                <a:schemeClr val="tx2"/>
              </a:solidFill>
              <a:round/>
              <a:headEnd/>
              <a:tailEnd type="stealth" w="med" len="med"/>
            </a:ln>
          </p:spPr>
          <p:txBody>
            <a:bodyPr/>
            <a:lstStyle/>
            <a:p>
              <a:endParaRPr lang="en-US"/>
            </a:p>
          </p:txBody>
        </p:sp>
        <p:sp>
          <p:nvSpPr>
            <p:cNvPr id="57371" name="Line 21"/>
            <p:cNvSpPr>
              <a:spLocks noChangeShapeType="1"/>
            </p:cNvSpPr>
            <p:nvPr/>
          </p:nvSpPr>
          <p:spPr bwMode="auto">
            <a:xfrm>
              <a:off x="4133" y="3282"/>
              <a:ext cx="859" cy="0"/>
            </a:xfrm>
            <a:prstGeom prst="line">
              <a:avLst/>
            </a:prstGeom>
            <a:noFill/>
            <a:ln w="57150">
              <a:solidFill>
                <a:schemeClr val="tx2"/>
              </a:solidFill>
              <a:round/>
              <a:headEnd/>
              <a:tailEnd/>
            </a:ln>
          </p:spPr>
          <p:txBody>
            <a:bodyPr/>
            <a:lstStyle/>
            <a:p>
              <a:endParaRPr lang="en-US"/>
            </a:p>
          </p:txBody>
        </p:sp>
      </p:grpSp>
      <p:sp>
        <p:nvSpPr>
          <p:cNvPr id="33" name="TextBox 32"/>
          <p:cNvSpPr txBox="1"/>
          <p:nvPr/>
        </p:nvSpPr>
        <p:spPr>
          <a:xfrm>
            <a:off x="7124700" y="4840843"/>
            <a:ext cx="1790699" cy="738664"/>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a:solidFill>
                  <a:schemeClr val="tx2"/>
                </a:solidFill>
                <a:ea typeface="ＭＳ Ｐゴシック" pitchFamily="36" charset="-128"/>
              </a:rPr>
              <a:t>Click </a:t>
            </a:r>
            <a:r>
              <a:rPr lang="en-US" sz="1400" b="1">
                <a:solidFill>
                  <a:schemeClr val="tx2"/>
                </a:solidFill>
                <a:ea typeface="ＭＳ Ｐゴシック" pitchFamily="36" charset="-128"/>
              </a:rPr>
              <a:t>Delete</a:t>
            </a:r>
            <a:r>
              <a:rPr lang="en-US" sz="1400">
                <a:solidFill>
                  <a:schemeClr val="tx2"/>
                </a:solidFill>
                <a:ea typeface="ＭＳ Ｐゴシック" pitchFamily="36" charset="-128"/>
              </a:rPr>
              <a:t> if you want to delete the enrollment form</a:t>
            </a:r>
            <a:endParaRPr lang="en-US" sz="1400" b="1">
              <a:solidFill>
                <a:schemeClr val="tx2"/>
              </a:solidFill>
              <a:ea typeface="ＭＳ Ｐゴシック" pitchFamily="36" charset="-128"/>
            </a:endParaRPr>
          </a:p>
        </p:txBody>
      </p:sp>
      <p:grpSp>
        <p:nvGrpSpPr>
          <p:cNvPr id="57355" name="Group 25"/>
          <p:cNvGrpSpPr>
            <a:grpSpLocks/>
          </p:cNvGrpSpPr>
          <p:nvPr/>
        </p:nvGrpSpPr>
        <p:grpSpPr bwMode="auto">
          <a:xfrm>
            <a:off x="1295400" y="1981200"/>
            <a:ext cx="6453187" cy="3155950"/>
            <a:chOff x="865" y="1380"/>
            <a:chExt cx="4065" cy="1607"/>
          </a:xfrm>
        </p:grpSpPr>
        <p:sp>
          <p:nvSpPr>
            <p:cNvPr id="57368" name="Line 26"/>
            <p:cNvSpPr>
              <a:spLocks noChangeShapeType="1"/>
            </p:cNvSpPr>
            <p:nvPr/>
          </p:nvSpPr>
          <p:spPr bwMode="auto">
            <a:xfrm>
              <a:off x="883" y="1380"/>
              <a:ext cx="0" cy="1607"/>
            </a:xfrm>
            <a:prstGeom prst="line">
              <a:avLst/>
            </a:prstGeom>
            <a:noFill/>
            <a:ln w="57150">
              <a:solidFill>
                <a:schemeClr val="tx2"/>
              </a:solidFill>
              <a:round/>
              <a:headEnd/>
              <a:tailEnd type="triangle" w="med" len="med"/>
            </a:ln>
          </p:spPr>
          <p:txBody>
            <a:bodyPr/>
            <a:lstStyle/>
            <a:p>
              <a:endParaRPr lang="en-US"/>
            </a:p>
          </p:txBody>
        </p:sp>
        <p:sp>
          <p:nvSpPr>
            <p:cNvPr id="57369" name="Line 27"/>
            <p:cNvSpPr>
              <a:spLocks noChangeShapeType="1"/>
            </p:cNvSpPr>
            <p:nvPr/>
          </p:nvSpPr>
          <p:spPr bwMode="auto">
            <a:xfrm flipV="1">
              <a:off x="865" y="1392"/>
              <a:ext cx="4065" cy="0"/>
            </a:xfrm>
            <a:prstGeom prst="line">
              <a:avLst/>
            </a:prstGeom>
            <a:noFill/>
            <a:ln w="57150">
              <a:solidFill>
                <a:schemeClr val="tx2"/>
              </a:solidFill>
              <a:round/>
              <a:headEnd/>
              <a:tailEnd/>
            </a:ln>
          </p:spPr>
          <p:txBody>
            <a:bodyPr/>
            <a:lstStyle/>
            <a:p>
              <a:endParaRPr lang="en-US"/>
            </a:p>
          </p:txBody>
        </p:sp>
      </p:grpSp>
      <p:grpSp>
        <p:nvGrpSpPr>
          <p:cNvPr id="57356" name="Group 28"/>
          <p:cNvGrpSpPr>
            <a:grpSpLocks/>
          </p:cNvGrpSpPr>
          <p:nvPr/>
        </p:nvGrpSpPr>
        <p:grpSpPr bwMode="auto">
          <a:xfrm>
            <a:off x="4354513" y="2236787"/>
            <a:ext cx="3263900" cy="555625"/>
            <a:chOff x="1687" y="1462"/>
            <a:chExt cx="2879" cy="350"/>
          </a:xfrm>
        </p:grpSpPr>
        <p:sp>
          <p:nvSpPr>
            <p:cNvPr id="57366" name="Line 11"/>
            <p:cNvSpPr>
              <a:spLocks noChangeShapeType="1"/>
            </p:cNvSpPr>
            <p:nvPr/>
          </p:nvSpPr>
          <p:spPr bwMode="auto">
            <a:xfrm flipH="1">
              <a:off x="1699" y="1462"/>
              <a:ext cx="0" cy="350"/>
            </a:xfrm>
            <a:prstGeom prst="line">
              <a:avLst/>
            </a:prstGeom>
            <a:noFill/>
            <a:ln w="57150">
              <a:solidFill>
                <a:schemeClr val="tx2"/>
              </a:solidFill>
              <a:round/>
              <a:headEnd/>
              <a:tailEnd type="stealth" w="med" len="med"/>
            </a:ln>
          </p:spPr>
          <p:txBody>
            <a:bodyPr/>
            <a:lstStyle/>
            <a:p>
              <a:endParaRPr lang="en-US"/>
            </a:p>
          </p:txBody>
        </p:sp>
        <p:sp>
          <p:nvSpPr>
            <p:cNvPr id="57367" name="Line 30"/>
            <p:cNvSpPr>
              <a:spLocks noChangeShapeType="1"/>
            </p:cNvSpPr>
            <p:nvPr/>
          </p:nvSpPr>
          <p:spPr bwMode="auto">
            <a:xfrm flipV="1">
              <a:off x="1687" y="1472"/>
              <a:ext cx="2879" cy="0"/>
            </a:xfrm>
            <a:prstGeom prst="line">
              <a:avLst/>
            </a:prstGeom>
            <a:noFill/>
            <a:ln w="57150">
              <a:solidFill>
                <a:schemeClr val="tx2"/>
              </a:solidFill>
              <a:round/>
              <a:headEnd/>
              <a:tailEnd/>
            </a:ln>
          </p:spPr>
          <p:txBody>
            <a:bodyPr/>
            <a:lstStyle/>
            <a:p>
              <a:endParaRPr lang="en-US"/>
            </a:p>
          </p:txBody>
        </p:sp>
      </p:grpSp>
      <p:sp>
        <p:nvSpPr>
          <p:cNvPr id="29" name="TextBox 28"/>
          <p:cNvSpPr txBox="1"/>
          <p:nvPr/>
        </p:nvSpPr>
        <p:spPr>
          <a:xfrm>
            <a:off x="7124700" y="1336001"/>
            <a:ext cx="1790699" cy="2016799"/>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Click </a:t>
            </a:r>
            <a:r>
              <a:rPr lang="en-US" sz="1400" b="1" dirty="0">
                <a:solidFill>
                  <a:schemeClr val="tx2"/>
                </a:solidFill>
                <a:ea typeface="ＭＳ Ｐゴシック" pitchFamily="68" charset="-128"/>
              </a:rPr>
              <a:t>S&amp;N Workbaskets </a:t>
            </a:r>
            <a:r>
              <a:rPr lang="en-US" sz="1400" dirty="0">
                <a:solidFill>
                  <a:schemeClr val="tx2"/>
                </a:solidFill>
                <a:ea typeface="ＭＳ Ｐゴシック" pitchFamily="68" charset="-128"/>
              </a:rPr>
              <a:t>on the left navigational panel. Then click the </a:t>
            </a:r>
            <a:r>
              <a:rPr lang="en-US" sz="1400" b="1" dirty="0">
                <a:solidFill>
                  <a:schemeClr val="tx2"/>
                </a:solidFill>
                <a:ea typeface="ＭＳ Ｐゴシック" pitchFamily="68" charset="-128"/>
              </a:rPr>
              <a:t>Pending Enrollments </a:t>
            </a:r>
            <a:r>
              <a:rPr lang="en-US" sz="1400" dirty="0">
                <a:solidFill>
                  <a:schemeClr val="tx2"/>
                </a:solidFill>
                <a:ea typeface="ＭＳ Ｐゴシック" pitchFamily="68" charset="-128"/>
              </a:rPr>
              <a:t>tab located on the top navigational panel</a:t>
            </a:r>
            <a:endParaRPr lang="en-US" sz="1400" b="1" dirty="0">
              <a:solidFill>
                <a:schemeClr val="tx2"/>
              </a:solidFill>
              <a:ea typeface="ＭＳ Ｐゴシック" pitchFamily="68" charset="-128"/>
            </a:endParaRPr>
          </a:p>
        </p:txBody>
      </p:sp>
      <p:grpSp>
        <p:nvGrpSpPr>
          <p:cNvPr id="57360" name="Group 31"/>
          <p:cNvGrpSpPr>
            <a:grpSpLocks/>
          </p:cNvGrpSpPr>
          <p:nvPr/>
        </p:nvGrpSpPr>
        <p:grpSpPr bwMode="auto">
          <a:xfrm>
            <a:off x="2122488" y="3994128"/>
            <a:ext cx="5249862" cy="249237"/>
            <a:chOff x="1687" y="1462"/>
            <a:chExt cx="2879" cy="350"/>
          </a:xfrm>
        </p:grpSpPr>
        <p:sp>
          <p:nvSpPr>
            <p:cNvPr id="57364" name="Line 11"/>
            <p:cNvSpPr>
              <a:spLocks noChangeShapeType="1"/>
            </p:cNvSpPr>
            <p:nvPr/>
          </p:nvSpPr>
          <p:spPr bwMode="auto">
            <a:xfrm flipH="1">
              <a:off x="1699" y="1462"/>
              <a:ext cx="0" cy="350"/>
            </a:xfrm>
            <a:prstGeom prst="line">
              <a:avLst/>
            </a:prstGeom>
            <a:noFill/>
            <a:ln w="57150">
              <a:solidFill>
                <a:schemeClr val="tx2"/>
              </a:solidFill>
              <a:round/>
              <a:headEnd/>
              <a:tailEnd type="stealth" w="med" len="med"/>
            </a:ln>
          </p:spPr>
          <p:txBody>
            <a:bodyPr/>
            <a:lstStyle/>
            <a:p>
              <a:endParaRPr lang="en-US"/>
            </a:p>
          </p:txBody>
        </p:sp>
        <p:sp>
          <p:nvSpPr>
            <p:cNvPr id="57365" name="Line 33"/>
            <p:cNvSpPr>
              <a:spLocks noChangeShapeType="1"/>
            </p:cNvSpPr>
            <p:nvPr/>
          </p:nvSpPr>
          <p:spPr bwMode="auto">
            <a:xfrm flipV="1">
              <a:off x="1687" y="1472"/>
              <a:ext cx="2879" cy="0"/>
            </a:xfrm>
            <a:prstGeom prst="line">
              <a:avLst/>
            </a:prstGeom>
            <a:noFill/>
            <a:ln w="57150">
              <a:solidFill>
                <a:schemeClr val="tx2"/>
              </a:solidFill>
              <a:round/>
              <a:headEnd/>
              <a:tailEnd/>
            </a:ln>
          </p:spPr>
          <p:txBody>
            <a:bodyPr/>
            <a:lstStyle/>
            <a:p>
              <a:endParaRPr lang="en-US"/>
            </a:p>
          </p:txBody>
        </p:sp>
      </p:grpSp>
      <p:sp>
        <p:nvSpPr>
          <p:cNvPr id="31" name="TextBox 30"/>
          <p:cNvSpPr txBox="1"/>
          <p:nvPr/>
        </p:nvSpPr>
        <p:spPr>
          <a:xfrm>
            <a:off x="7135814" y="3749414"/>
            <a:ext cx="1790698" cy="97498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Click the member’s name to open the enrollment form</a:t>
            </a:r>
            <a:endParaRPr lang="en-US" sz="1400" b="1" dirty="0">
              <a:solidFill>
                <a:schemeClr val="tx2"/>
              </a:solidFill>
              <a:ea typeface="ＭＳ Ｐゴシック" pitchFamily="68" charset="-128"/>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0"/>
            <a:ext cx="8229600" cy="1143000"/>
          </a:xfrm>
        </p:spPr>
        <p:txBody>
          <a:bodyPr/>
          <a:lstStyle/>
          <a:p>
            <a:pPr eaLnBrk="1" hangingPunct="1"/>
            <a:r>
              <a:rPr lang="en-US" sz="2900" dirty="0" smtClean="0">
                <a:solidFill>
                  <a:srgbClr val="0070C0"/>
                </a:solidFill>
                <a:ea typeface="ＭＳ Ｐゴシック" pitchFamily="34" charset="-128"/>
              </a:rPr>
              <a:t>Enroll Members</a:t>
            </a:r>
            <a:r>
              <a:rPr lang="en-US" sz="2900" dirty="0" smtClean="0">
                <a:solidFill>
                  <a:srgbClr val="94373C"/>
                </a:solidFill>
                <a:ea typeface="ＭＳ Ｐゴシック" pitchFamily="34" charset="-128"/>
              </a:rPr>
              <a:t/>
            </a:r>
            <a:br>
              <a:rPr lang="en-US" sz="2900" dirty="0" smtClean="0">
                <a:solidFill>
                  <a:srgbClr val="94373C"/>
                </a:solidFill>
                <a:ea typeface="ＭＳ Ｐゴシック" pitchFamily="34" charset="-128"/>
              </a:rPr>
            </a:br>
            <a:r>
              <a:rPr lang="en-US" sz="1400" dirty="0" smtClean="0">
                <a:solidFill>
                  <a:schemeClr val="tx1"/>
                </a:solidFill>
                <a:ea typeface="ＭＳ Ｐゴシック" pitchFamily="34" charset="-128"/>
              </a:rPr>
              <a:t>(Enrolling members who were </a:t>
            </a:r>
            <a:r>
              <a:rPr lang="en-US" sz="1400" b="1" i="1" dirty="0" smtClean="0">
                <a:solidFill>
                  <a:schemeClr val="tx1"/>
                </a:solidFill>
                <a:ea typeface="ＭＳ Ｐゴシック" pitchFamily="34" charset="-128"/>
              </a:rPr>
              <a:t>selected through My AmeriCorps application process)</a:t>
            </a:r>
          </a:p>
        </p:txBody>
      </p:sp>
      <p:sp>
        <p:nvSpPr>
          <p:cNvPr id="58371"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58372" name="Slide Number Placeholder 4"/>
          <p:cNvSpPr txBox="1">
            <a:spLocks noGrp="1"/>
          </p:cNvSpPr>
          <p:nvPr/>
        </p:nvSpPr>
        <p:spPr bwMode="auto">
          <a:xfrm>
            <a:off x="4362450" y="922337"/>
            <a:ext cx="457200" cy="441325"/>
          </a:xfrm>
          <a:prstGeom prst="rect">
            <a:avLst/>
          </a:prstGeom>
          <a:noFill/>
          <a:ln w="9525">
            <a:noFill/>
            <a:miter lim="800000"/>
            <a:headEnd/>
            <a:tailEnd/>
          </a:ln>
        </p:spPr>
        <p:txBody>
          <a:bodyPr lIns="45720" rIns="45720" anchor="ctr"/>
          <a:lstStyle/>
          <a:p>
            <a:pPr algn="ctr"/>
            <a:fld id="{50BCEE32-F753-4142-83A0-2EE8C2949A5F}" type="slidenum">
              <a:rPr lang="en-US" sz="1600">
                <a:solidFill>
                  <a:schemeClr val="tx2"/>
                </a:solidFill>
                <a:latin typeface="Calibri" pitchFamily="34" charset="0"/>
              </a:rPr>
              <a:pPr algn="ctr"/>
              <a:t>56</a:t>
            </a:fld>
            <a:endParaRPr lang="en-US" sz="1600" dirty="0">
              <a:solidFill>
                <a:schemeClr val="tx2"/>
              </a:solidFill>
              <a:latin typeface="Calibri" pitchFamily="34" charset="0"/>
            </a:endParaRPr>
          </a:p>
        </p:txBody>
      </p:sp>
      <p:sp>
        <p:nvSpPr>
          <p:cNvPr id="58373"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pic>
        <p:nvPicPr>
          <p:cNvPr id="58374" name="Picture 17"/>
          <p:cNvPicPr>
            <a:picLocks noChangeAspect="1" noChangeArrowheads="1"/>
          </p:cNvPicPr>
          <p:nvPr/>
        </p:nvPicPr>
        <p:blipFill>
          <a:blip r:embed="rId3" cstate="print"/>
          <a:srcRect/>
          <a:stretch>
            <a:fillRect/>
          </a:stretch>
        </p:blipFill>
        <p:spPr bwMode="auto">
          <a:xfrm>
            <a:off x="228600" y="1363662"/>
            <a:ext cx="6705600" cy="4660900"/>
          </a:xfrm>
          <a:prstGeom prst="rect">
            <a:avLst/>
          </a:prstGeom>
          <a:noFill/>
          <a:ln w="28575">
            <a:solidFill>
              <a:schemeClr val="tx1"/>
            </a:solidFill>
            <a:miter lim="800000"/>
            <a:headEnd/>
            <a:tailEnd/>
          </a:ln>
        </p:spPr>
      </p:pic>
      <p:sp>
        <p:nvSpPr>
          <p:cNvPr id="58375" name="Text Box 32"/>
          <p:cNvSpPr txBox="1">
            <a:spLocks noChangeArrowheads="1"/>
          </p:cNvSpPr>
          <p:nvPr/>
        </p:nvSpPr>
        <p:spPr bwMode="auto">
          <a:xfrm>
            <a:off x="3327400" y="1368425"/>
            <a:ext cx="3606800" cy="304800"/>
          </a:xfrm>
          <a:prstGeom prst="rect">
            <a:avLst/>
          </a:prstGeom>
          <a:solidFill>
            <a:schemeClr val="tx2"/>
          </a:solidFill>
          <a:ln w="9525">
            <a:noFill/>
            <a:miter lim="800000"/>
            <a:headEnd/>
            <a:tailEnd/>
          </a:ln>
        </p:spPr>
        <p:txBody>
          <a:bodyPr>
            <a:spAutoFit/>
          </a:bodyPr>
          <a:lstStyle/>
          <a:p>
            <a:r>
              <a:rPr lang="en-US" sz="1400" dirty="0">
                <a:solidFill>
                  <a:srgbClr val="FFFFFF"/>
                </a:solidFill>
                <a:latin typeface="Calibri" pitchFamily="34" charset="0"/>
              </a:rPr>
              <a:t>Required fields are marked with an asterisk (*)</a:t>
            </a:r>
          </a:p>
        </p:txBody>
      </p:sp>
      <p:sp>
        <p:nvSpPr>
          <p:cNvPr id="58376" name="Line 11"/>
          <p:cNvSpPr>
            <a:spLocks noChangeShapeType="1"/>
          </p:cNvSpPr>
          <p:nvPr/>
        </p:nvSpPr>
        <p:spPr bwMode="auto">
          <a:xfrm flipH="1">
            <a:off x="5029200" y="2667000"/>
            <a:ext cx="2692400" cy="609600"/>
          </a:xfrm>
          <a:prstGeom prst="line">
            <a:avLst/>
          </a:prstGeom>
          <a:noFill/>
          <a:ln w="57150">
            <a:solidFill>
              <a:schemeClr val="tx2"/>
            </a:solidFill>
            <a:round/>
            <a:headEnd/>
            <a:tailEnd type="stealth" w="med" len="med"/>
          </a:ln>
        </p:spPr>
        <p:txBody>
          <a:bodyPr/>
          <a:lstStyle/>
          <a:p>
            <a:endParaRPr lang="en-US"/>
          </a:p>
        </p:txBody>
      </p:sp>
      <p:sp>
        <p:nvSpPr>
          <p:cNvPr id="58377" name="Line 11"/>
          <p:cNvSpPr>
            <a:spLocks noChangeShapeType="1"/>
          </p:cNvSpPr>
          <p:nvPr/>
        </p:nvSpPr>
        <p:spPr bwMode="auto">
          <a:xfrm flipH="1" flipV="1">
            <a:off x="5029200" y="5029200"/>
            <a:ext cx="2692400" cy="495300"/>
          </a:xfrm>
          <a:prstGeom prst="line">
            <a:avLst/>
          </a:prstGeom>
          <a:noFill/>
          <a:ln w="57150">
            <a:solidFill>
              <a:schemeClr val="tx2"/>
            </a:solidFill>
            <a:round/>
            <a:headEnd/>
            <a:tailEnd type="stealth" w="med" len="med"/>
          </a:ln>
        </p:spPr>
        <p:txBody>
          <a:bodyPr/>
          <a:lstStyle/>
          <a:p>
            <a:endParaRPr lang="en-US"/>
          </a:p>
        </p:txBody>
      </p:sp>
      <p:sp>
        <p:nvSpPr>
          <p:cNvPr id="19" name="TextBox 18"/>
          <p:cNvSpPr txBox="1"/>
          <p:nvPr/>
        </p:nvSpPr>
        <p:spPr>
          <a:xfrm>
            <a:off x="7134225" y="922337"/>
            <a:ext cx="1790699" cy="289310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If the member has completed his/her portion of the enrollment form, the data will be displayed in read mode. In this case, you may scroll down to the bottom and enter information about the member’s term</a:t>
            </a:r>
            <a:endParaRPr lang="en-US" sz="1400" b="1" dirty="0">
              <a:solidFill>
                <a:schemeClr val="tx2"/>
              </a:solidFill>
              <a:ea typeface="ＭＳ Ｐゴシック" pitchFamily="68" charset="-128"/>
            </a:endParaRPr>
          </a:p>
        </p:txBody>
      </p:sp>
      <p:sp>
        <p:nvSpPr>
          <p:cNvPr id="23" name="TextBox 22"/>
          <p:cNvSpPr txBox="1"/>
          <p:nvPr/>
        </p:nvSpPr>
        <p:spPr>
          <a:xfrm>
            <a:off x="7134225" y="4267199"/>
            <a:ext cx="1790699" cy="2246769"/>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If the member has not completed his/her portion, you can complete it using the information given  in enrollment form that was signed by the member</a:t>
            </a:r>
            <a:endParaRPr lang="en-US" sz="1400" b="1" dirty="0">
              <a:solidFill>
                <a:schemeClr val="tx2"/>
              </a:solidFill>
              <a:ea typeface="ＭＳ Ｐゴシック" pitchFamily="68" charset="-128"/>
            </a:endParaRP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0"/>
            <a:ext cx="8229600" cy="1143000"/>
          </a:xfrm>
        </p:spPr>
        <p:txBody>
          <a:bodyPr/>
          <a:lstStyle/>
          <a:p>
            <a:pPr eaLnBrk="1" hangingPunct="1"/>
            <a:r>
              <a:rPr lang="en-US" sz="2900" dirty="0" smtClean="0">
                <a:ea typeface="ＭＳ Ｐゴシック" pitchFamily="34" charset="-128"/>
              </a:rPr>
              <a:t>Enroll Members</a:t>
            </a:r>
            <a:r>
              <a:rPr lang="en-US" sz="2900" dirty="0" smtClean="0">
                <a:solidFill>
                  <a:srgbClr val="94373C"/>
                </a:solidFill>
                <a:ea typeface="ＭＳ Ｐゴシック" pitchFamily="34" charset="-128"/>
              </a:rPr>
              <a:t/>
            </a:r>
            <a:br>
              <a:rPr lang="en-US" sz="2900" dirty="0" smtClean="0">
                <a:solidFill>
                  <a:srgbClr val="94373C"/>
                </a:solidFill>
                <a:ea typeface="ＭＳ Ｐゴシック" pitchFamily="34" charset="-128"/>
              </a:rPr>
            </a:br>
            <a:r>
              <a:rPr lang="en-US" sz="1400" dirty="0" smtClean="0">
                <a:solidFill>
                  <a:schemeClr val="tx1"/>
                </a:solidFill>
                <a:ea typeface="ＭＳ Ｐゴシック" pitchFamily="34" charset="-128"/>
              </a:rPr>
              <a:t>(Enrolling members who were </a:t>
            </a:r>
            <a:r>
              <a:rPr lang="en-US" sz="1400" b="1" i="1" dirty="0" smtClean="0">
                <a:solidFill>
                  <a:schemeClr val="tx1"/>
                </a:solidFill>
                <a:ea typeface="ＭＳ Ｐゴシック" pitchFamily="34" charset="-128"/>
              </a:rPr>
              <a:t>selected through My AmeriCorps application process)</a:t>
            </a:r>
          </a:p>
        </p:txBody>
      </p:sp>
      <p:sp>
        <p:nvSpPr>
          <p:cNvPr id="59395"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59396" name="Slide Number Placeholder 4"/>
          <p:cNvSpPr txBox="1">
            <a:spLocks noGrp="1"/>
          </p:cNvSpPr>
          <p:nvPr/>
        </p:nvSpPr>
        <p:spPr bwMode="auto">
          <a:xfrm>
            <a:off x="4362450" y="922337"/>
            <a:ext cx="457200" cy="441325"/>
          </a:xfrm>
          <a:prstGeom prst="rect">
            <a:avLst/>
          </a:prstGeom>
          <a:noFill/>
          <a:ln w="9525">
            <a:noFill/>
            <a:miter lim="800000"/>
            <a:headEnd/>
            <a:tailEnd/>
          </a:ln>
        </p:spPr>
        <p:txBody>
          <a:bodyPr lIns="45720" rIns="45720" anchor="ctr"/>
          <a:lstStyle/>
          <a:p>
            <a:pPr algn="ctr"/>
            <a:fld id="{07A3D61A-40DB-4C4A-BE51-C4C8AF193ED6}" type="slidenum">
              <a:rPr lang="en-US" sz="1600">
                <a:solidFill>
                  <a:schemeClr val="tx2"/>
                </a:solidFill>
                <a:latin typeface="Calibri" pitchFamily="34" charset="0"/>
              </a:rPr>
              <a:pPr algn="ctr"/>
              <a:t>57</a:t>
            </a:fld>
            <a:endParaRPr lang="en-US" sz="1600" dirty="0">
              <a:solidFill>
                <a:schemeClr val="tx2"/>
              </a:solidFill>
              <a:latin typeface="Calibri" pitchFamily="34" charset="0"/>
            </a:endParaRPr>
          </a:p>
        </p:txBody>
      </p:sp>
      <p:sp>
        <p:nvSpPr>
          <p:cNvPr id="59397"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pic>
        <p:nvPicPr>
          <p:cNvPr id="59398" name="Picture 26"/>
          <p:cNvPicPr>
            <a:picLocks noChangeAspect="1" noChangeArrowheads="1"/>
          </p:cNvPicPr>
          <p:nvPr/>
        </p:nvPicPr>
        <p:blipFill>
          <a:blip r:embed="rId3" cstate="print"/>
          <a:srcRect/>
          <a:stretch>
            <a:fillRect/>
          </a:stretch>
        </p:blipFill>
        <p:spPr bwMode="auto">
          <a:xfrm>
            <a:off x="252413" y="1339830"/>
            <a:ext cx="6605587" cy="4708525"/>
          </a:xfrm>
          <a:prstGeom prst="rect">
            <a:avLst/>
          </a:prstGeom>
          <a:noFill/>
          <a:ln w="28575">
            <a:solidFill>
              <a:schemeClr val="tx1"/>
            </a:solidFill>
            <a:miter lim="800000"/>
            <a:headEnd/>
            <a:tailEnd/>
          </a:ln>
        </p:spPr>
      </p:pic>
      <p:sp>
        <p:nvSpPr>
          <p:cNvPr id="35" name="TextBox 34"/>
          <p:cNvSpPr txBox="1"/>
          <p:nvPr/>
        </p:nvSpPr>
        <p:spPr>
          <a:xfrm>
            <a:off x="7045326" y="3599993"/>
            <a:ext cx="1790699" cy="1163062"/>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Click </a:t>
            </a:r>
            <a:r>
              <a:rPr lang="en-US" sz="1400" b="1" dirty="0">
                <a:solidFill>
                  <a:schemeClr val="tx2"/>
                </a:solidFill>
                <a:ea typeface="ＭＳ Ｐゴシック" pitchFamily="68" charset="-128"/>
              </a:rPr>
              <a:t>Save Information</a:t>
            </a:r>
            <a:r>
              <a:rPr lang="en-US" sz="1400" dirty="0">
                <a:solidFill>
                  <a:schemeClr val="tx2"/>
                </a:solidFill>
                <a:ea typeface="ＭＳ Ｐゴシック" pitchFamily="68" charset="-128"/>
              </a:rPr>
              <a:t> to save the enrollment data without activating</a:t>
            </a:r>
            <a:endParaRPr lang="en-US" sz="1400" b="1" dirty="0">
              <a:solidFill>
                <a:schemeClr val="tx2"/>
              </a:solidFill>
              <a:ea typeface="ＭＳ Ｐゴシック" pitchFamily="68" charset="-128"/>
            </a:endParaRPr>
          </a:p>
        </p:txBody>
      </p:sp>
      <p:grpSp>
        <p:nvGrpSpPr>
          <p:cNvPr id="59402" name="Group 27"/>
          <p:cNvGrpSpPr>
            <a:grpSpLocks/>
          </p:cNvGrpSpPr>
          <p:nvPr/>
        </p:nvGrpSpPr>
        <p:grpSpPr bwMode="auto">
          <a:xfrm>
            <a:off x="4518025" y="2819400"/>
            <a:ext cx="3492500" cy="2492375"/>
            <a:chOff x="2888" y="1938"/>
            <a:chExt cx="2200" cy="1570"/>
          </a:xfrm>
        </p:grpSpPr>
        <p:sp>
          <p:nvSpPr>
            <p:cNvPr id="59421" name="Line 11"/>
            <p:cNvSpPr>
              <a:spLocks noChangeShapeType="1"/>
            </p:cNvSpPr>
            <p:nvPr/>
          </p:nvSpPr>
          <p:spPr bwMode="auto">
            <a:xfrm flipH="1" flipV="1">
              <a:off x="3008" y="3258"/>
              <a:ext cx="264" cy="0"/>
            </a:xfrm>
            <a:prstGeom prst="line">
              <a:avLst/>
            </a:prstGeom>
            <a:noFill/>
            <a:ln w="57150">
              <a:solidFill>
                <a:schemeClr val="tx2"/>
              </a:solidFill>
              <a:round/>
              <a:headEnd/>
              <a:tailEnd/>
            </a:ln>
          </p:spPr>
          <p:txBody>
            <a:bodyPr/>
            <a:lstStyle/>
            <a:p>
              <a:endParaRPr lang="en-US"/>
            </a:p>
          </p:txBody>
        </p:sp>
        <p:sp>
          <p:nvSpPr>
            <p:cNvPr id="59422" name="Line 29"/>
            <p:cNvSpPr>
              <a:spLocks noChangeShapeType="1"/>
            </p:cNvSpPr>
            <p:nvPr/>
          </p:nvSpPr>
          <p:spPr bwMode="auto">
            <a:xfrm flipV="1">
              <a:off x="3248" y="1956"/>
              <a:ext cx="1840" cy="0"/>
            </a:xfrm>
            <a:prstGeom prst="line">
              <a:avLst/>
            </a:prstGeom>
            <a:noFill/>
            <a:ln w="57150">
              <a:solidFill>
                <a:schemeClr val="tx2"/>
              </a:solidFill>
              <a:round/>
              <a:headEnd/>
              <a:tailEnd/>
            </a:ln>
          </p:spPr>
          <p:txBody>
            <a:bodyPr/>
            <a:lstStyle/>
            <a:p>
              <a:endParaRPr lang="en-US"/>
            </a:p>
          </p:txBody>
        </p:sp>
        <p:sp>
          <p:nvSpPr>
            <p:cNvPr id="59423" name="AutoShape 27"/>
            <p:cNvSpPr>
              <a:spLocks/>
            </p:cNvSpPr>
            <p:nvPr/>
          </p:nvSpPr>
          <p:spPr bwMode="auto">
            <a:xfrm rot="10800000">
              <a:off x="2888" y="3012"/>
              <a:ext cx="144" cy="496"/>
            </a:xfrm>
            <a:prstGeom prst="leftBrace">
              <a:avLst>
                <a:gd name="adj1" fmla="val 28704"/>
                <a:gd name="adj2" fmla="val 50000"/>
              </a:avLst>
            </a:prstGeom>
            <a:noFill/>
            <a:ln w="57150">
              <a:solidFill>
                <a:schemeClr val="tx2"/>
              </a:solidFill>
              <a:round/>
              <a:headEnd/>
              <a:tailEnd/>
            </a:ln>
          </p:spPr>
          <p:txBody>
            <a:bodyPr rot="10800000" wrap="none" anchor="ctr"/>
            <a:lstStyle/>
            <a:p>
              <a:endParaRPr lang="en-US"/>
            </a:p>
          </p:txBody>
        </p:sp>
        <p:sp>
          <p:nvSpPr>
            <p:cNvPr id="59424" name="Line 31"/>
            <p:cNvSpPr>
              <a:spLocks noChangeShapeType="1"/>
            </p:cNvSpPr>
            <p:nvPr/>
          </p:nvSpPr>
          <p:spPr bwMode="auto">
            <a:xfrm flipH="1" flipV="1">
              <a:off x="3248" y="1938"/>
              <a:ext cx="12" cy="1332"/>
            </a:xfrm>
            <a:prstGeom prst="line">
              <a:avLst/>
            </a:prstGeom>
            <a:noFill/>
            <a:ln w="57150">
              <a:solidFill>
                <a:schemeClr val="tx2"/>
              </a:solidFill>
              <a:round/>
              <a:headEnd/>
              <a:tailEnd/>
            </a:ln>
          </p:spPr>
          <p:txBody>
            <a:bodyPr/>
            <a:lstStyle/>
            <a:p>
              <a:endParaRPr lang="en-US"/>
            </a:p>
          </p:txBody>
        </p:sp>
      </p:grpSp>
      <p:sp>
        <p:nvSpPr>
          <p:cNvPr id="29" name="TextBox 28"/>
          <p:cNvSpPr txBox="1"/>
          <p:nvPr/>
        </p:nvSpPr>
        <p:spPr>
          <a:xfrm>
            <a:off x="7045326" y="922337"/>
            <a:ext cx="1790699" cy="2677656"/>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Enter the member’s start date and select Program Year, Program Title, Service Location and Slot Type. Select the checkbox to certify your portion of the enrollment</a:t>
            </a:r>
            <a:endParaRPr lang="en-US" sz="1400" b="1" dirty="0">
              <a:solidFill>
                <a:schemeClr val="tx2"/>
              </a:solidFill>
              <a:ea typeface="ＭＳ Ｐゴシック" pitchFamily="68" charset="-128"/>
            </a:endParaRPr>
          </a:p>
        </p:txBody>
      </p:sp>
      <p:grpSp>
        <p:nvGrpSpPr>
          <p:cNvPr id="59406" name="Group 32"/>
          <p:cNvGrpSpPr>
            <a:grpSpLocks/>
          </p:cNvGrpSpPr>
          <p:nvPr/>
        </p:nvGrpSpPr>
        <p:grpSpPr bwMode="auto">
          <a:xfrm>
            <a:off x="5347316" y="3886755"/>
            <a:ext cx="1822450" cy="1752600"/>
            <a:chOff x="3306" y="1298"/>
            <a:chExt cx="1613" cy="2459"/>
          </a:xfrm>
        </p:grpSpPr>
        <p:sp>
          <p:nvSpPr>
            <p:cNvPr id="59419" name="Line 11"/>
            <p:cNvSpPr>
              <a:spLocks noChangeShapeType="1"/>
            </p:cNvSpPr>
            <p:nvPr/>
          </p:nvSpPr>
          <p:spPr bwMode="auto">
            <a:xfrm flipH="1">
              <a:off x="3322" y="1298"/>
              <a:ext cx="0" cy="2459"/>
            </a:xfrm>
            <a:prstGeom prst="line">
              <a:avLst/>
            </a:prstGeom>
            <a:noFill/>
            <a:ln w="57150">
              <a:solidFill>
                <a:schemeClr val="tx2"/>
              </a:solidFill>
              <a:round/>
              <a:headEnd/>
              <a:tailEnd type="stealth" w="med" len="med"/>
            </a:ln>
          </p:spPr>
          <p:txBody>
            <a:bodyPr/>
            <a:lstStyle/>
            <a:p>
              <a:endParaRPr lang="en-US"/>
            </a:p>
          </p:txBody>
        </p:sp>
        <p:sp>
          <p:nvSpPr>
            <p:cNvPr id="59420" name="Line 34"/>
            <p:cNvSpPr>
              <a:spLocks noChangeShapeType="1"/>
            </p:cNvSpPr>
            <p:nvPr/>
          </p:nvSpPr>
          <p:spPr bwMode="auto">
            <a:xfrm flipV="1">
              <a:off x="3306" y="1310"/>
              <a:ext cx="1613" cy="0"/>
            </a:xfrm>
            <a:prstGeom prst="line">
              <a:avLst/>
            </a:prstGeom>
            <a:noFill/>
            <a:ln w="57150">
              <a:solidFill>
                <a:schemeClr val="tx2"/>
              </a:solidFill>
              <a:round/>
              <a:headEnd/>
              <a:tailEnd/>
            </a:ln>
          </p:spPr>
          <p:txBody>
            <a:bodyPr/>
            <a:lstStyle/>
            <a:p>
              <a:endParaRPr lang="en-US"/>
            </a:p>
          </p:txBody>
        </p:sp>
      </p:grpSp>
      <p:grpSp>
        <p:nvGrpSpPr>
          <p:cNvPr id="59407" name="Group 35"/>
          <p:cNvGrpSpPr>
            <a:grpSpLocks/>
          </p:cNvGrpSpPr>
          <p:nvPr/>
        </p:nvGrpSpPr>
        <p:grpSpPr bwMode="auto">
          <a:xfrm>
            <a:off x="4221163" y="5889625"/>
            <a:ext cx="3267075" cy="247650"/>
            <a:chOff x="2646" y="3788"/>
            <a:chExt cx="2058" cy="156"/>
          </a:xfrm>
        </p:grpSpPr>
        <p:sp>
          <p:nvSpPr>
            <p:cNvPr id="59417" name="Line 11"/>
            <p:cNvSpPr>
              <a:spLocks noChangeShapeType="1"/>
            </p:cNvSpPr>
            <p:nvPr/>
          </p:nvSpPr>
          <p:spPr bwMode="auto">
            <a:xfrm flipH="1" flipV="1">
              <a:off x="2659" y="3788"/>
              <a:ext cx="0" cy="156"/>
            </a:xfrm>
            <a:prstGeom prst="line">
              <a:avLst/>
            </a:prstGeom>
            <a:noFill/>
            <a:ln w="57150">
              <a:solidFill>
                <a:schemeClr val="tx2"/>
              </a:solidFill>
              <a:round/>
              <a:headEnd/>
              <a:tailEnd type="stealth" w="med" len="med"/>
            </a:ln>
          </p:spPr>
          <p:txBody>
            <a:bodyPr/>
            <a:lstStyle/>
            <a:p>
              <a:endParaRPr lang="en-US"/>
            </a:p>
          </p:txBody>
        </p:sp>
        <p:sp>
          <p:nvSpPr>
            <p:cNvPr id="59418" name="Line 37"/>
            <p:cNvSpPr>
              <a:spLocks noChangeShapeType="1"/>
            </p:cNvSpPr>
            <p:nvPr/>
          </p:nvSpPr>
          <p:spPr bwMode="auto">
            <a:xfrm>
              <a:off x="2646" y="3940"/>
              <a:ext cx="2058" cy="0"/>
            </a:xfrm>
            <a:prstGeom prst="line">
              <a:avLst/>
            </a:prstGeom>
            <a:noFill/>
            <a:ln w="57150">
              <a:solidFill>
                <a:schemeClr val="tx2"/>
              </a:solidFill>
              <a:round/>
              <a:headEnd/>
              <a:tailEnd/>
            </a:ln>
          </p:spPr>
          <p:txBody>
            <a:bodyPr/>
            <a:lstStyle/>
            <a:p>
              <a:endParaRPr lang="en-US"/>
            </a:p>
          </p:txBody>
        </p:sp>
      </p:grpSp>
      <p:sp>
        <p:nvSpPr>
          <p:cNvPr id="33" name="TextBox 32"/>
          <p:cNvSpPr txBox="1"/>
          <p:nvPr/>
        </p:nvSpPr>
        <p:spPr>
          <a:xfrm>
            <a:off x="7140576" y="6048355"/>
            <a:ext cx="1790699" cy="682097"/>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ea typeface="ＭＳ Ｐゴシック" pitchFamily="68" charset="-128"/>
              </a:rPr>
              <a:t>Click </a:t>
            </a:r>
            <a:r>
              <a:rPr lang="en-US" sz="1400" b="1" dirty="0">
                <a:solidFill>
                  <a:schemeClr val="tx2"/>
                </a:solidFill>
                <a:ea typeface="ＭＳ Ｐゴシック" pitchFamily="68" charset="-128"/>
              </a:rPr>
              <a:t>Cancel</a:t>
            </a:r>
            <a:r>
              <a:rPr lang="en-US" sz="1400" dirty="0">
                <a:solidFill>
                  <a:schemeClr val="tx2"/>
                </a:solidFill>
                <a:ea typeface="ＭＳ Ｐゴシック" pitchFamily="68" charset="-128"/>
              </a:rPr>
              <a:t> to discard any changes made</a:t>
            </a:r>
            <a:endParaRPr lang="en-US" sz="1400" b="1" dirty="0">
              <a:solidFill>
                <a:schemeClr val="tx2"/>
              </a:solidFill>
              <a:ea typeface="ＭＳ Ｐゴシック" pitchFamily="68" charset="-128"/>
            </a:endParaRPr>
          </a:p>
        </p:txBody>
      </p:sp>
      <p:grpSp>
        <p:nvGrpSpPr>
          <p:cNvPr id="59411" name="Group 38"/>
          <p:cNvGrpSpPr>
            <a:grpSpLocks/>
          </p:cNvGrpSpPr>
          <p:nvPr/>
        </p:nvGrpSpPr>
        <p:grpSpPr bwMode="auto">
          <a:xfrm>
            <a:off x="6205538" y="4857751"/>
            <a:ext cx="1804987" cy="908050"/>
            <a:chOff x="3306" y="1298"/>
            <a:chExt cx="1613" cy="2459"/>
          </a:xfrm>
        </p:grpSpPr>
        <p:sp>
          <p:nvSpPr>
            <p:cNvPr id="59415" name="Line 11"/>
            <p:cNvSpPr>
              <a:spLocks noChangeShapeType="1"/>
            </p:cNvSpPr>
            <p:nvPr/>
          </p:nvSpPr>
          <p:spPr bwMode="auto">
            <a:xfrm flipH="1">
              <a:off x="3322" y="1298"/>
              <a:ext cx="0" cy="2459"/>
            </a:xfrm>
            <a:prstGeom prst="line">
              <a:avLst/>
            </a:prstGeom>
            <a:noFill/>
            <a:ln w="57150">
              <a:solidFill>
                <a:schemeClr val="tx2"/>
              </a:solidFill>
              <a:round/>
              <a:headEnd/>
              <a:tailEnd type="stealth" w="med" len="med"/>
            </a:ln>
          </p:spPr>
          <p:txBody>
            <a:bodyPr/>
            <a:lstStyle/>
            <a:p>
              <a:endParaRPr lang="en-US"/>
            </a:p>
          </p:txBody>
        </p:sp>
        <p:sp>
          <p:nvSpPr>
            <p:cNvPr id="59416" name="Line 40"/>
            <p:cNvSpPr>
              <a:spLocks noChangeShapeType="1"/>
            </p:cNvSpPr>
            <p:nvPr/>
          </p:nvSpPr>
          <p:spPr bwMode="auto">
            <a:xfrm flipV="1">
              <a:off x="3306" y="1310"/>
              <a:ext cx="1613" cy="0"/>
            </a:xfrm>
            <a:prstGeom prst="line">
              <a:avLst/>
            </a:prstGeom>
            <a:noFill/>
            <a:ln w="57150">
              <a:solidFill>
                <a:schemeClr val="tx2"/>
              </a:solidFill>
              <a:round/>
              <a:headEnd/>
              <a:tailEnd/>
            </a:ln>
          </p:spPr>
          <p:txBody>
            <a:bodyPr/>
            <a:lstStyle/>
            <a:p>
              <a:endParaRPr lang="en-US"/>
            </a:p>
          </p:txBody>
        </p:sp>
      </p:grpSp>
      <p:sp>
        <p:nvSpPr>
          <p:cNvPr id="31" name="TextBox 30"/>
          <p:cNvSpPr txBox="1"/>
          <p:nvPr/>
        </p:nvSpPr>
        <p:spPr>
          <a:xfrm>
            <a:off x="7140576" y="4763055"/>
            <a:ext cx="1790699" cy="1169551"/>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Click </a:t>
            </a:r>
            <a:r>
              <a:rPr lang="en-US" sz="1400" b="1" dirty="0">
                <a:solidFill>
                  <a:schemeClr val="tx2"/>
                </a:solidFill>
                <a:ea typeface="ＭＳ Ｐゴシック" pitchFamily="68" charset="-128"/>
              </a:rPr>
              <a:t>Enroll Member</a:t>
            </a:r>
            <a:r>
              <a:rPr lang="en-US" sz="1400" dirty="0">
                <a:solidFill>
                  <a:schemeClr val="tx2"/>
                </a:solidFill>
                <a:ea typeface="ＭＳ Ｐゴシック" pitchFamily="68" charset="-128"/>
              </a:rPr>
              <a:t> to activate the member’s enrollment</a:t>
            </a:r>
            <a:endParaRPr lang="en-US" sz="1400" b="1" dirty="0">
              <a:solidFill>
                <a:schemeClr val="tx2"/>
              </a:solidFill>
              <a:ea typeface="ＭＳ Ｐゴシック" pitchFamily="68" charset="-128"/>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65100" y="1212850"/>
            <a:ext cx="8826500" cy="4883150"/>
          </a:xfrm>
          <a:prstGeom prst="rect">
            <a:avLst/>
          </a:prstGeom>
          <a:ln>
            <a:solidFill>
              <a:schemeClr val="tx2"/>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dirty="0">
              <a:solidFill>
                <a:srgbClr val="562C1C"/>
              </a:solidFill>
              <a:ea typeface="ＭＳ Ｐゴシック" pitchFamily="68" charset="-128"/>
            </a:endParaRPr>
          </a:p>
        </p:txBody>
      </p:sp>
      <p:sp>
        <p:nvSpPr>
          <p:cNvPr id="60419" name="Title 1"/>
          <p:cNvSpPr>
            <a:spLocks noGrp="1"/>
          </p:cNvSpPr>
          <p:nvPr>
            <p:ph type="title"/>
          </p:nvPr>
        </p:nvSpPr>
        <p:spPr>
          <a:xfrm>
            <a:off x="457200" y="0"/>
            <a:ext cx="8229600" cy="1143000"/>
          </a:xfrm>
        </p:spPr>
        <p:txBody>
          <a:bodyPr/>
          <a:lstStyle/>
          <a:p>
            <a:pPr eaLnBrk="1" hangingPunct="1"/>
            <a:r>
              <a:rPr lang="en-US" dirty="0" smtClean="0">
                <a:ea typeface="ＭＳ Ｐゴシック" pitchFamily="34" charset="-128"/>
              </a:rPr>
              <a:t>Member Enrollment Workflow</a:t>
            </a:r>
          </a:p>
        </p:txBody>
      </p:sp>
      <p:sp>
        <p:nvSpPr>
          <p:cNvPr id="60420" name="Date Placeholder 3"/>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60421" name="Slide Number Placeholder 5"/>
          <p:cNvSpPr txBox="1">
            <a:spLocks noGrp="1"/>
          </p:cNvSpPr>
          <p:nvPr/>
        </p:nvSpPr>
        <p:spPr bwMode="auto">
          <a:xfrm>
            <a:off x="4362450" y="806450"/>
            <a:ext cx="457200" cy="441325"/>
          </a:xfrm>
          <a:prstGeom prst="rect">
            <a:avLst/>
          </a:prstGeom>
          <a:noFill/>
          <a:ln w="9525">
            <a:noFill/>
            <a:miter lim="800000"/>
            <a:headEnd/>
            <a:tailEnd/>
          </a:ln>
        </p:spPr>
        <p:txBody>
          <a:bodyPr lIns="45720" rIns="45720" anchor="ctr"/>
          <a:lstStyle/>
          <a:p>
            <a:pPr algn="ctr"/>
            <a:fld id="{4E702FEE-3A67-462C-A68E-A41A18ED9168}" type="slidenum">
              <a:rPr lang="en-US" sz="1600">
                <a:solidFill>
                  <a:schemeClr val="tx2"/>
                </a:solidFill>
                <a:latin typeface="Calibri" pitchFamily="34" charset="0"/>
              </a:rPr>
              <a:pPr algn="ctr"/>
              <a:t>58</a:t>
            </a:fld>
            <a:endParaRPr lang="en-US" sz="1600" dirty="0">
              <a:solidFill>
                <a:schemeClr val="tx2"/>
              </a:solidFill>
              <a:latin typeface="Calibri" pitchFamily="34" charset="0"/>
            </a:endParaRPr>
          </a:p>
        </p:txBody>
      </p:sp>
      <p:pic>
        <p:nvPicPr>
          <p:cNvPr id="60422" name="Picture 16" descr="acSM.png"/>
          <p:cNvPicPr>
            <a:picLocks noChangeAspect="1"/>
          </p:cNvPicPr>
          <p:nvPr/>
        </p:nvPicPr>
        <p:blipFill>
          <a:blip r:embed="rId3" cstate="print"/>
          <a:srcRect/>
          <a:stretch>
            <a:fillRect/>
          </a:stretch>
        </p:blipFill>
        <p:spPr bwMode="auto">
          <a:xfrm>
            <a:off x="1049338" y="1714500"/>
            <a:ext cx="703262" cy="711200"/>
          </a:xfrm>
          <a:prstGeom prst="rect">
            <a:avLst/>
          </a:prstGeom>
          <a:noFill/>
          <a:ln w="9525">
            <a:noFill/>
            <a:miter lim="800000"/>
            <a:headEnd/>
            <a:tailEnd/>
          </a:ln>
        </p:spPr>
      </p:pic>
      <p:sp>
        <p:nvSpPr>
          <p:cNvPr id="60423" name="TextBox 21"/>
          <p:cNvSpPr txBox="1">
            <a:spLocks noChangeArrowheads="1"/>
          </p:cNvSpPr>
          <p:nvPr/>
        </p:nvSpPr>
        <p:spPr bwMode="auto">
          <a:xfrm>
            <a:off x="4819650" y="2617787"/>
            <a:ext cx="1584325" cy="336550"/>
          </a:xfrm>
          <a:prstGeom prst="rect">
            <a:avLst/>
          </a:prstGeom>
          <a:noFill/>
          <a:ln w="9525">
            <a:noFill/>
            <a:miter lim="800000"/>
            <a:headEnd/>
            <a:tailEnd/>
          </a:ln>
        </p:spPr>
        <p:txBody>
          <a:bodyPr>
            <a:spAutoFit/>
          </a:bodyPr>
          <a:lstStyle/>
          <a:p>
            <a:r>
              <a:rPr lang="en-US" sz="1600" b="1" dirty="0">
                <a:latin typeface="Calibri" pitchFamily="34" charset="0"/>
              </a:rPr>
              <a:t>Applicant</a:t>
            </a:r>
            <a:endParaRPr lang="en-US" sz="1600" dirty="0">
              <a:latin typeface="Calibri" pitchFamily="34" charset="0"/>
            </a:endParaRPr>
          </a:p>
        </p:txBody>
      </p:sp>
      <p:sp>
        <p:nvSpPr>
          <p:cNvPr id="23" name="TextBox 22"/>
          <p:cNvSpPr txBox="1"/>
          <p:nvPr/>
        </p:nvSpPr>
        <p:spPr>
          <a:xfrm>
            <a:off x="304800" y="4695032"/>
            <a:ext cx="2689225" cy="996950"/>
          </a:xfrm>
          <a:prstGeom prst="rect">
            <a:avLst/>
          </a:prstGeom>
          <a:noFill/>
          <a:ln w="12700" cap="flat" cmpd="sng" algn="ctr">
            <a:noFill/>
            <a:prstDash val="sysDash"/>
            <a:round/>
            <a:headEnd type="none" w="med" len="med"/>
            <a:tailEnd type="none" w="med" len="med"/>
          </a:ln>
        </p:spPr>
        <p:style>
          <a:lnRef idx="2">
            <a:schemeClr val="accent5"/>
          </a:lnRef>
          <a:fillRef idx="1">
            <a:schemeClr val="lt1"/>
          </a:fillRef>
          <a:effectRef idx="0">
            <a:schemeClr val="accent5"/>
          </a:effectRef>
          <a:fontRef idx="minor">
            <a:schemeClr val="dk1"/>
          </a:fontRef>
        </p:style>
        <p:txBody>
          <a:bodyPr>
            <a:spAutoFit/>
          </a:bodyPr>
          <a:lstStyle/>
          <a:p>
            <a:pPr>
              <a:spcBef>
                <a:spcPct val="20000"/>
              </a:spcBef>
              <a:defRPr/>
            </a:pPr>
            <a:r>
              <a:rPr lang="en-US" sz="1400" dirty="0">
                <a:solidFill>
                  <a:srgbClr val="562C1C"/>
                </a:solidFill>
                <a:ea typeface="ＭＳ Ｐゴシック" pitchFamily="36" charset="-128"/>
              </a:rPr>
              <a:t>Completes Enrollment Form (Part 1) on behalf of the member</a:t>
            </a:r>
          </a:p>
          <a:p>
            <a:pPr>
              <a:spcBef>
                <a:spcPct val="20000"/>
              </a:spcBef>
              <a:defRPr/>
            </a:pPr>
            <a:r>
              <a:rPr lang="en-US" sz="1400" dirty="0">
                <a:solidFill>
                  <a:srgbClr val="562C1C"/>
                </a:solidFill>
                <a:ea typeface="ＭＳ Ｐゴシック" pitchFamily="36" charset="-128"/>
              </a:rPr>
              <a:t>Completes &amp; approves Enrollment Form (Part 2) and activates term.</a:t>
            </a:r>
          </a:p>
        </p:txBody>
      </p:sp>
      <p:sp>
        <p:nvSpPr>
          <p:cNvPr id="27" name="TextBox 26"/>
          <p:cNvSpPr txBox="1"/>
          <p:nvPr/>
        </p:nvSpPr>
        <p:spPr>
          <a:xfrm>
            <a:off x="4076701" y="5392738"/>
            <a:ext cx="1485900" cy="338138"/>
          </a:xfrm>
          <a:prstGeom prst="rect">
            <a:avLst/>
          </a:prstGeom>
          <a:noFill/>
          <a:ln w="12700" cap="flat" cmpd="sng" algn="ctr">
            <a:noFill/>
            <a:prstDash val="sysDash"/>
            <a:round/>
            <a:headEnd type="none" w="med" len="med"/>
            <a:tailEnd type="none" w="med" len="med"/>
          </a:ln>
        </p:spPr>
        <p:style>
          <a:lnRef idx="2">
            <a:schemeClr val="accent5"/>
          </a:lnRef>
          <a:fillRef idx="1">
            <a:schemeClr val="lt1"/>
          </a:fillRef>
          <a:effectRef idx="0">
            <a:schemeClr val="accent5"/>
          </a:effectRef>
          <a:fontRef idx="minor">
            <a:schemeClr val="dk1"/>
          </a:fontRef>
        </p:style>
        <p:txBody>
          <a:bodyPr>
            <a:spAutoFit/>
          </a:bodyPr>
          <a:lstStyle/>
          <a:p>
            <a:pPr>
              <a:spcBef>
                <a:spcPct val="20000"/>
              </a:spcBef>
              <a:defRPr/>
            </a:pPr>
            <a:r>
              <a:rPr lang="en-US" sz="1600" dirty="0">
                <a:solidFill>
                  <a:srgbClr val="562C1C"/>
                </a:solidFill>
                <a:ea typeface="ＭＳ Ｐゴシック" pitchFamily="68" charset="-128"/>
              </a:rPr>
              <a:t>Starts serving.</a:t>
            </a:r>
          </a:p>
        </p:txBody>
      </p:sp>
      <p:sp>
        <p:nvSpPr>
          <p:cNvPr id="60426" name="TextBox 27"/>
          <p:cNvSpPr txBox="1">
            <a:spLocks noChangeArrowheads="1"/>
          </p:cNvSpPr>
          <p:nvPr/>
        </p:nvSpPr>
        <p:spPr bwMode="auto">
          <a:xfrm>
            <a:off x="3975101" y="5214144"/>
            <a:ext cx="917575" cy="336550"/>
          </a:xfrm>
          <a:prstGeom prst="rect">
            <a:avLst/>
          </a:prstGeom>
          <a:noFill/>
          <a:ln w="9525">
            <a:noFill/>
            <a:miter lim="800000"/>
            <a:headEnd/>
            <a:tailEnd/>
          </a:ln>
        </p:spPr>
        <p:txBody>
          <a:bodyPr>
            <a:spAutoFit/>
          </a:bodyPr>
          <a:lstStyle/>
          <a:p>
            <a:r>
              <a:rPr lang="en-US" sz="1600" b="1" dirty="0">
                <a:latin typeface="Calibri" pitchFamily="34" charset="0"/>
              </a:rPr>
              <a:t>Member</a:t>
            </a:r>
            <a:endParaRPr lang="en-US" sz="1600" dirty="0">
              <a:latin typeface="Calibri" pitchFamily="34" charset="0"/>
            </a:endParaRPr>
          </a:p>
        </p:txBody>
      </p:sp>
      <p:sp>
        <p:nvSpPr>
          <p:cNvPr id="24" name="Up Arrow 35"/>
          <p:cNvSpPr/>
          <p:nvPr/>
        </p:nvSpPr>
        <p:spPr>
          <a:xfrm rot="5400000">
            <a:off x="3330575" y="1650207"/>
            <a:ext cx="261938" cy="1027113"/>
          </a:xfrm>
          <a:prstGeom prst="upArrow">
            <a:avLst/>
          </a:prstGeom>
          <a:solidFill>
            <a:schemeClr val="bg1"/>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sp>
      <p:sp>
        <p:nvSpPr>
          <p:cNvPr id="60428" name="Up Arrow 28"/>
          <p:cNvSpPr>
            <a:spLocks noChangeArrowheads="1"/>
          </p:cNvSpPr>
          <p:nvPr/>
        </p:nvSpPr>
        <p:spPr bwMode="auto">
          <a:xfrm rot="8085402">
            <a:off x="6695504" y="2416627"/>
            <a:ext cx="279400" cy="731838"/>
          </a:xfrm>
          <a:prstGeom prst="upArrow">
            <a:avLst>
              <a:gd name="adj1" fmla="val 50000"/>
              <a:gd name="adj2" fmla="val 49997"/>
            </a:avLst>
          </a:prstGeom>
          <a:solidFill>
            <a:schemeClr val="bg1"/>
          </a:solidFill>
          <a:ln w="54991" cmpd="thickThin" algn="ctr">
            <a:solidFill>
              <a:schemeClr val="tx2"/>
            </a:solidFill>
            <a:round/>
            <a:headEnd/>
            <a:tailEnd/>
          </a:ln>
        </p:spPr>
        <p:txBody>
          <a:bodyPr/>
          <a:lstStyle/>
          <a:p>
            <a:endParaRPr lang="en-US"/>
          </a:p>
        </p:txBody>
      </p:sp>
      <p:sp>
        <p:nvSpPr>
          <p:cNvPr id="60429" name="Up Arrow 29"/>
          <p:cNvSpPr>
            <a:spLocks noChangeArrowheads="1"/>
          </p:cNvSpPr>
          <p:nvPr/>
        </p:nvSpPr>
        <p:spPr bwMode="auto">
          <a:xfrm rot="-5400000">
            <a:off x="5971382" y="4421981"/>
            <a:ext cx="279400" cy="731837"/>
          </a:xfrm>
          <a:prstGeom prst="upArrow">
            <a:avLst>
              <a:gd name="adj1" fmla="val 50000"/>
              <a:gd name="adj2" fmla="val 49997"/>
            </a:avLst>
          </a:prstGeom>
          <a:solidFill>
            <a:schemeClr val="bg1"/>
          </a:solidFill>
          <a:ln w="54991" cmpd="thickThin" algn="ctr">
            <a:solidFill>
              <a:schemeClr val="tx2"/>
            </a:solidFill>
            <a:round/>
            <a:headEnd/>
            <a:tailEnd/>
          </a:ln>
        </p:spPr>
        <p:txBody>
          <a:bodyPr/>
          <a:lstStyle/>
          <a:p>
            <a:endParaRPr lang="en-US"/>
          </a:p>
        </p:txBody>
      </p:sp>
      <p:sp>
        <p:nvSpPr>
          <p:cNvPr id="60430" name="Up Arrow 35"/>
          <p:cNvSpPr>
            <a:spLocks noChangeArrowheads="1"/>
          </p:cNvSpPr>
          <p:nvPr/>
        </p:nvSpPr>
        <p:spPr bwMode="auto">
          <a:xfrm rot="10800000">
            <a:off x="1338262" y="3064668"/>
            <a:ext cx="261937" cy="567532"/>
          </a:xfrm>
          <a:prstGeom prst="upArrow">
            <a:avLst>
              <a:gd name="adj1" fmla="val 42411"/>
              <a:gd name="adj2" fmla="val 13432"/>
            </a:avLst>
          </a:prstGeom>
          <a:solidFill>
            <a:schemeClr val="tx2"/>
          </a:solidFill>
          <a:ln w="19050" algn="ctr">
            <a:solidFill>
              <a:schemeClr val="tx1"/>
            </a:solidFill>
            <a:miter lim="800000"/>
            <a:headEnd/>
            <a:tailEnd/>
          </a:ln>
        </p:spPr>
        <p:txBody>
          <a:bodyPr rot="10800000"/>
          <a:lstStyle/>
          <a:p>
            <a:endParaRPr lang="en-US"/>
          </a:p>
        </p:txBody>
      </p:sp>
      <p:sp>
        <p:nvSpPr>
          <p:cNvPr id="60431"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sp>
        <p:nvSpPr>
          <p:cNvPr id="21" name="TextBox 20"/>
          <p:cNvSpPr txBox="1"/>
          <p:nvPr/>
        </p:nvSpPr>
        <p:spPr>
          <a:xfrm>
            <a:off x="4808537" y="2894013"/>
            <a:ext cx="1965325" cy="738187"/>
          </a:xfrm>
          <a:prstGeom prst="rect">
            <a:avLst/>
          </a:prstGeom>
          <a:noFill/>
          <a:ln w="12700" cap="flat" cmpd="sng" algn="ctr">
            <a:noFill/>
            <a:prstDash val="sysDash"/>
            <a:round/>
            <a:headEnd type="none" w="med" len="med"/>
            <a:tailEnd type="none" w="med" len="med"/>
          </a:ln>
        </p:spPr>
        <p:style>
          <a:lnRef idx="2">
            <a:schemeClr val="accent5"/>
          </a:lnRef>
          <a:fillRef idx="1">
            <a:schemeClr val="lt1"/>
          </a:fillRef>
          <a:effectRef idx="0">
            <a:schemeClr val="accent5"/>
          </a:effectRef>
          <a:fontRef idx="minor">
            <a:schemeClr val="dk1"/>
          </a:fontRef>
        </p:style>
        <p:txBody>
          <a:bodyPr>
            <a:spAutoFit/>
          </a:bodyPr>
          <a:lstStyle/>
          <a:p>
            <a:pPr>
              <a:spcBef>
                <a:spcPct val="20000"/>
              </a:spcBef>
              <a:defRPr/>
            </a:pPr>
            <a:r>
              <a:rPr lang="en-US" sz="1400" dirty="0">
                <a:solidFill>
                  <a:srgbClr val="562C1C"/>
                </a:solidFill>
                <a:ea typeface="ＭＳ Ｐゴシック" pitchFamily="36" charset="-128"/>
              </a:rPr>
              <a:t>Registers &amp; complete the Enrollment Form (Part 1).</a:t>
            </a:r>
          </a:p>
        </p:txBody>
      </p:sp>
      <p:sp>
        <p:nvSpPr>
          <p:cNvPr id="2" name="TextBox 6"/>
          <p:cNvSpPr txBox="1"/>
          <p:nvPr/>
        </p:nvSpPr>
        <p:spPr>
          <a:xfrm>
            <a:off x="6681788" y="4953794"/>
            <a:ext cx="2514600" cy="738188"/>
          </a:xfrm>
          <a:prstGeom prst="rect">
            <a:avLst/>
          </a:prstGeom>
          <a:noFill/>
          <a:ln w="12700" cap="flat" cmpd="sng" algn="ctr">
            <a:noFill/>
            <a:prstDash val="sysDash"/>
            <a:round/>
            <a:headEnd type="none" w="med" len="med"/>
            <a:tailEnd type="none" w="med" len="med"/>
          </a:ln>
        </p:spPr>
        <p:style>
          <a:lnRef idx="2">
            <a:schemeClr val="accent5"/>
          </a:lnRef>
          <a:fillRef idx="1">
            <a:schemeClr val="lt1"/>
          </a:fillRef>
          <a:effectRef idx="0">
            <a:schemeClr val="accent5"/>
          </a:effectRef>
          <a:fontRef idx="minor">
            <a:schemeClr val="dk1"/>
          </a:fontRef>
        </p:style>
        <p:txBody>
          <a:bodyPr>
            <a:spAutoFit/>
          </a:bodyPr>
          <a:lstStyle/>
          <a:p>
            <a:pPr>
              <a:spcBef>
                <a:spcPct val="20000"/>
              </a:spcBef>
              <a:defRPr/>
            </a:pPr>
            <a:r>
              <a:rPr lang="en-US" sz="1400" dirty="0">
                <a:solidFill>
                  <a:srgbClr val="562C1C"/>
                </a:solidFill>
                <a:ea typeface="ＭＳ Ｐゴシック" pitchFamily="36" charset="-128"/>
              </a:rPr>
              <a:t>Completes and approves Enrollment Form (part 2) and activates term.</a:t>
            </a:r>
          </a:p>
        </p:txBody>
      </p:sp>
      <p:pic>
        <p:nvPicPr>
          <p:cNvPr id="60434" name="Picture 16" descr="acSM.png"/>
          <p:cNvPicPr>
            <a:picLocks noChangeAspect="1"/>
          </p:cNvPicPr>
          <p:nvPr/>
        </p:nvPicPr>
        <p:blipFill>
          <a:blip r:embed="rId3" cstate="print"/>
          <a:srcRect/>
          <a:stretch>
            <a:fillRect/>
          </a:stretch>
        </p:blipFill>
        <p:spPr bwMode="auto">
          <a:xfrm>
            <a:off x="1090613" y="3725861"/>
            <a:ext cx="703262" cy="711200"/>
          </a:xfrm>
          <a:prstGeom prst="rect">
            <a:avLst/>
          </a:prstGeom>
          <a:noFill/>
          <a:ln w="9525">
            <a:noFill/>
            <a:miter lim="800000"/>
            <a:headEnd/>
            <a:tailEnd/>
          </a:ln>
        </p:spPr>
      </p:pic>
      <p:sp>
        <p:nvSpPr>
          <p:cNvPr id="60435" name="TextBox 18"/>
          <p:cNvSpPr txBox="1">
            <a:spLocks noChangeArrowheads="1"/>
          </p:cNvSpPr>
          <p:nvPr/>
        </p:nvSpPr>
        <p:spPr bwMode="auto">
          <a:xfrm>
            <a:off x="2266950" y="1377950"/>
            <a:ext cx="5353050" cy="336550"/>
          </a:xfrm>
          <a:prstGeom prst="rect">
            <a:avLst/>
          </a:prstGeom>
          <a:noFill/>
          <a:ln w="9525">
            <a:noFill/>
            <a:miter lim="800000"/>
            <a:headEnd/>
            <a:tailEnd/>
          </a:ln>
        </p:spPr>
        <p:txBody>
          <a:bodyPr>
            <a:spAutoFit/>
          </a:bodyPr>
          <a:lstStyle/>
          <a:p>
            <a:r>
              <a:rPr lang="en-US" sz="1600" b="1" dirty="0">
                <a:solidFill>
                  <a:srgbClr val="2410BC"/>
                </a:solidFill>
                <a:latin typeface="Calibri" pitchFamily="34" charset="0"/>
              </a:rPr>
              <a:t>Member Enrollment via My AmeriCorps Invitation Process</a:t>
            </a:r>
            <a:endParaRPr lang="en-US" sz="1600" dirty="0">
              <a:solidFill>
                <a:srgbClr val="2410BC"/>
              </a:solidFill>
            </a:endParaRPr>
          </a:p>
        </p:txBody>
      </p:sp>
      <p:pic>
        <p:nvPicPr>
          <p:cNvPr id="60436" name="Picture 16" descr="acSM.png"/>
          <p:cNvPicPr>
            <a:picLocks noChangeAspect="1"/>
          </p:cNvPicPr>
          <p:nvPr/>
        </p:nvPicPr>
        <p:blipFill>
          <a:blip r:embed="rId3" cstate="print"/>
          <a:srcRect/>
          <a:stretch>
            <a:fillRect/>
          </a:stretch>
        </p:blipFill>
        <p:spPr bwMode="auto">
          <a:xfrm>
            <a:off x="7413625" y="3632200"/>
            <a:ext cx="703263" cy="711200"/>
          </a:xfrm>
          <a:prstGeom prst="rect">
            <a:avLst/>
          </a:prstGeom>
          <a:noFill/>
          <a:ln w="9525">
            <a:noFill/>
            <a:miter lim="800000"/>
            <a:headEnd/>
            <a:tailEnd/>
          </a:ln>
        </p:spPr>
      </p:pic>
      <p:pic>
        <p:nvPicPr>
          <p:cNvPr id="60437" name="Picture 31"/>
          <p:cNvPicPr>
            <a:picLocks noChangeAspect="1" noChangeArrowheads="1"/>
          </p:cNvPicPr>
          <p:nvPr/>
        </p:nvPicPr>
        <p:blipFill>
          <a:blip r:embed="rId4" cstate="print"/>
          <a:srcRect l="66440" t="2306" r="4800" b="35167"/>
          <a:stretch>
            <a:fillRect/>
          </a:stretch>
        </p:blipFill>
        <p:spPr bwMode="auto">
          <a:xfrm>
            <a:off x="5018088" y="1714500"/>
            <a:ext cx="620712" cy="903287"/>
          </a:xfrm>
          <a:prstGeom prst="rect">
            <a:avLst/>
          </a:prstGeom>
          <a:noFill/>
          <a:ln w="9525">
            <a:noFill/>
            <a:miter lim="800000"/>
            <a:headEnd/>
            <a:tailEnd/>
          </a:ln>
        </p:spPr>
      </p:pic>
      <p:pic>
        <p:nvPicPr>
          <p:cNvPr id="60438" name="Picture 33"/>
          <p:cNvPicPr>
            <a:picLocks noChangeAspect="1" noChangeArrowheads="1"/>
          </p:cNvPicPr>
          <p:nvPr/>
        </p:nvPicPr>
        <p:blipFill>
          <a:blip r:embed="rId5" cstate="print"/>
          <a:srcRect l="62801" r="3445" b="13963"/>
          <a:stretch>
            <a:fillRect/>
          </a:stretch>
        </p:blipFill>
        <p:spPr bwMode="auto">
          <a:xfrm>
            <a:off x="3975101" y="3780631"/>
            <a:ext cx="844550" cy="1433513"/>
          </a:xfrm>
          <a:prstGeom prst="rect">
            <a:avLst/>
          </a:prstGeom>
          <a:noFill/>
          <a:ln w="9525">
            <a:noFill/>
            <a:miter lim="800000"/>
            <a:headEnd/>
            <a:tailEnd/>
          </a:ln>
        </p:spPr>
      </p:pic>
      <p:sp>
        <p:nvSpPr>
          <p:cNvPr id="60439" name="TextBox 18"/>
          <p:cNvSpPr txBox="1">
            <a:spLocks noChangeArrowheads="1"/>
          </p:cNvSpPr>
          <p:nvPr/>
        </p:nvSpPr>
        <p:spPr bwMode="auto">
          <a:xfrm>
            <a:off x="6629400" y="4497388"/>
            <a:ext cx="2259013" cy="336550"/>
          </a:xfrm>
          <a:prstGeom prst="rect">
            <a:avLst/>
          </a:prstGeom>
          <a:noFill/>
          <a:ln w="9525">
            <a:noFill/>
            <a:miter lim="800000"/>
            <a:headEnd/>
            <a:tailEnd/>
          </a:ln>
        </p:spPr>
        <p:txBody>
          <a:bodyPr>
            <a:spAutoFit/>
          </a:bodyPr>
          <a:lstStyle/>
          <a:p>
            <a:r>
              <a:rPr lang="en-US" sz="1600" b="1" dirty="0">
                <a:solidFill>
                  <a:srgbClr val="4A1B1E"/>
                </a:solidFill>
                <a:latin typeface="Calibri" pitchFamily="34" charset="0"/>
              </a:rPr>
              <a:t>Program/Operating Site</a:t>
            </a:r>
            <a:endParaRPr lang="en-US" sz="1600" dirty="0">
              <a:latin typeface="Calibri" pitchFamily="34" charset="0"/>
            </a:endParaRPr>
          </a:p>
        </p:txBody>
      </p:sp>
      <p:sp>
        <p:nvSpPr>
          <p:cNvPr id="60440" name="TextBox 18"/>
          <p:cNvSpPr txBox="1">
            <a:spLocks noChangeArrowheads="1"/>
          </p:cNvSpPr>
          <p:nvPr/>
        </p:nvSpPr>
        <p:spPr bwMode="auto">
          <a:xfrm>
            <a:off x="225425" y="2510631"/>
            <a:ext cx="2887662" cy="769938"/>
          </a:xfrm>
          <a:prstGeom prst="rect">
            <a:avLst/>
          </a:prstGeom>
          <a:noFill/>
          <a:ln w="9525">
            <a:noFill/>
            <a:miter lim="800000"/>
            <a:headEnd/>
            <a:tailEnd/>
          </a:ln>
        </p:spPr>
        <p:txBody>
          <a:bodyPr>
            <a:spAutoFit/>
          </a:bodyPr>
          <a:lstStyle/>
          <a:p>
            <a:r>
              <a:rPr lang="en-US" sz="1600" b="1" dirty="0">
                <a:solidFill>
                  <a:srgbClr val="4A1B1E"/>
                </a:solidFill>
                <a:latin typeface="Calibri" pitchFamily="34" charset="0"/>
              </a:rPr>
              <a:t>Program </a:t>
            </a:r>
            <a:r>
              <a:rPr lang="en-US" sz="1400" dirty="0">
                <a:solidFill>
                  <a:srgbClr val="4A1B1E"/>
                </a:solidFill>
                <a:latin typeface="Calibri" pitchFamily="34" charset="0"/>
              </a:rPr>
              <a:t>(Grantee Admin, Prime, Operating Site) enters or uploads invitation.</a:t>
            </a:r>
            <a:endParaRPr lang="en-US" sz="1400" dirty="0">
              <a:latin typeface="Calibri" pitchFamily="34" charset="0"/>
            </a:endParaRPr>
          </a:p>
        </p:txBody>
      </p:sp>
      <p:sp>
        <p:nvSpPr>
          <p:cNvPr id="34" name="Up Arrow 35"/>
          <p:cNvSpPr/>
          <p:nvPr/>
        </p:nvSpPr>
        <p:spPr>
          <a:xfrm rot="5400000">
            <a:off x="2649537" y="3698875"/>
            <a:ext cx="261938" cy="1027112"/>
          </a:xfrm>
          <a:prstGeom prst="upArrow">
            <a:avLst/>
          </a:prstGeom>
          <a:solidFill>
            <a:schemeClr val="bg1"/>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sp>
      <p:sp>
        <p:nvSpPr>
          <p:cNvPr id="60442" name="TextBox 18"/>
          <p:cNvSpPr txBox="1">
            <a:spLocks noChangeArrowheads="1"/>
          </p:cNvSpPr>
          <p:nvPr/>
        </p:nvSpPr>
        <p:spPr bwMode="auto">
          <a:xfrm>
            <a:off x="258763" y="4437061"/>
            <a:ext cx="3736975" cy="338138"/>
          </a:xfrm>
          <a:prstGeom prst="rect">
            <a:avLst/>
          </a:prstGeom>
          <a:noFill/>
          <a:ln w="9525">
            <a:noFill/>
            <a:miter lim="800000"/>
            <a:headEnd/>
            <a:tailEnd/>
          </a:ln>
        </p:spPr>
        <p:txBody>
          <a:bodyPr>
            <a:spAutoFit/>
          </a:bodyPr>
          <a:lstStyle/>
          <a:p>
            <a:r>
              <a:rPr lang="en-US" sz="1600" b="1" dirty="0">
                <a:solidFill>
                  <a:srgbClr val="4A1B1E"/>
                </a:solidFill>
                <a:latin typeface="Calibri" pitchFamily="34" charset="0"/>
              </a:rPr>
              <a:t>Program </a:t>
            </a:r>
            <a:r>
              <a:rPr lang="en-US" sz="1400" dirty="0">
                <a:solidFill>
                  <a:srgbClr val="4A1B1E"/>
                </a:solidFill>
                <a:latin typeface="Calibri" pitchFamily="34" charset="0"/>
              </a:rPr>
              <a:t>(Grantee Recruiter/Grantee Admin)</a:t>
            </a:r>
            <a:endParaRPr lang="en-US" sz="1400" dirty="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0"/>
            <a:ext cx="8229600" cy="1143000"/>
          </a:xfrm>
        </p:spPr>
        <p:txBody>
          <a:bodyPr/>
          <a:lstStyle/>
          <a:p>
            <a:pPr eaLnBrk="1" hangingPunct="1"/>
            <a:r>
              <a:rPr lang="en-US" dirty="0" smtClean="0">
                <a:ea typeface="ＭＳ Ｐゴシック" pitchFamily="34" charset="-128"/>
              </a:rPr>
              <a:t>Invite Members</a:t>
            </a:r>
          </a:p>
        </p:txBody>
      </p:sp>
      <p:sp>
        <p:nvSpPr>
          <p:cNvPr id="61443"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61444" name="Slide Number Placeholder 4"/>
          <p:cNvSpPr txBox="1">
            <a:spLocks noGrp="1"/>
          </p:cNvSpPr>
          <p:nvPr/>
        </p:nvSpPr>
        <p:spPr bwMode="auto">
          <a:xfrm>
            <a:off x="4362450" y="806450"/>
            <a:ext cx="457200" cy="441325"/>
          </a:xfrm>
          <a:prstGeom prst="rect">
            <a:avLst/>
          </a:prstGeom>
          <a:noFill/>
          <a:ln w="9525">
            <a:noFill/>
            <a:miter lim="800000"/>
            <a:headEnd/>
            <a:tailEnd/>
          </a:ln>
        </p:spPr>
        <p:txBody>
          <a:bodyPr lIns="45720" rIns="45720" anchor="ctr"/>
          <a:lstStyle/>
          <a:p>
            <a:pPr algn="ctr"/>
            <a:fld id="{BE502E9B-C3E2-4F81-A54E-9CF79AC7433B}" type="slidenum">
              <a:rPr lang="en-US" sz="1600">
                <a:solidFill>
                  <a:schemeClr val="tx2"/>
                </a:solidFill>
                <a:latin typeface="Calibri" pitchFamily="34" charset="0"/>
              </a:rPr>
              <a:pPr algn="ctr"/>
              <a:t>59</a:t>
            </a:fld>
            <a:endParaRPr lang="en-US" sz="1600" dirty="0">
              <a:solidFill>
                <a:schemeClr val="tx2"/>
              </a:solidFill>
              <a:latin typeface="Calibri" pitchFamily="34" charset="0"/>
            </a:endParaRPr>
          </a:p>
        </p:txBody>
      </p:sp>
      <p:sp>
        <p:nvSpPr>
          <p:cNvPr id="61445"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pic>
        <p:nvPicPr>
          <p:cNvPr id="61446" name="Picture 12"/>
          <p:cNvPicPr>
            <a:picLocks noChangeAspect="1" noChangeArrowheads="1"/>
          </p:cNvPicPr>
          <p:nvPr/>
        </p:nvPicPr>
        <p:blipFill>
          <a:blip r:embed="rId3" cstate="print"/>
          <a:srcRect/>
          <a:stretch>
            <a:fillRect/>
          </a:stretch>
        </p:blipFill>
        <p:spPr bwMode="auto">
          <a:xfrm>
            <a:off x="238125" y="1247775"/>
            <a:ext cx="6626225" cy="4676775"/>
          </a:xfrm>
          <a:prstGeom prst="rect">
            <a:avLst/>
          </a:prstGeom>
          <a:noFill/>
          <a:ln w="28575">
            <a:solidFill>
              <a:schemeClr val="tx1"/>
            </a:solidFill>
            <a:miter lim="800000"/>
            <a:headEnd/>
            <a:tailEnd/>
          </a:ln>
        </p:spPr>
      </p:pic>
      <p:sp>
        <p:nvSpPr>
          <p:cNvPr id="61447" name="Line 11"/>
          <p:cNvSpPr>
            <a:spLocks noChangeShapeType="1"/>
          </p:cNvSpPr>
          <p:nvPr/>
        </p:nvSpPr>
        <p:spPr bwMode="auto">
          <a:xfrm flipH="1">
            <a:off x="1209675" y="3441225"/>
            <a:ext cx="7315200" cy="0"/>
          </a:xfrm>
          <a:prstGeom prst="line">
            <a:avLst/>
          </a:prstGeom>
          <a:noFill/>
          <a:ln w="57150">
            <a:solidFill>
              <a:schemeClr val="tx2"/>
            </a:solidFill>
            <a:round/>
            <a:headEnd/>
            <a:tailEnd type="stealth" w="med" len="med"/>
          </a:ln>
        </p:spPr>
        <p:txBody>
          <a:bodyPr/>
          <a:lstStyle/>
          <a:p>
            <a:endParaRPr lang="en-US"/>
          </a:p>
        </p:txBody>
      </p:sp>
      <p:sp>
        <p:nvSpPr>
          <p:cNvPr id="14" name="TextBox 13"/>
          <p:cNvSpPr txBox="1"/>
          <p:nvPr/>
        </p:nvSpPr>
        <p:spPr>
          <a:xfrm>
            <a:off x="7132640" y="3200400"/>
            <a:ext cx="1790699" cy="95410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Click on </a:t>
            </a:r>
            <a:r>
              <a:rPr lang="en-US" sz="1400" b="1" dirty="0">
                <a:solidFill>
                  <a:schemeClr val="tx2"/>
                </a:solidFill>
                <a:ea typeface="ＭＳ Ｐゴシック" pitchFamily="68" charset="-128"/>
              </a:rPr>
              <a:t>Invite Members</a:t>
            </a:r>
            <a:r>
              <a:rPr lang="en-US" sz="1400" dirty="0">
                <a:solidFill>
                  <a:schemeClr val="tx2"/>
                </a:solidFill>
                <a:ea typeface="ＭＳ Ｐゴシック" pitchFamily="68" charset="-128"/>
              </a:rPr>
              <a:t> on the left navigational panel</a:t>
            </a:r>
            <a:endParaRPr lang="en-US" sz="1400" b="1" dirty="0">
              <a:solidFill>
                <a:schemeClr val="tx2"/>
              </a:solidFill>
              <a:ea typeface="ＭＳ Ｐゴシック" pitchFamily="68" charset="-128"/>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p:cNvSpPr>
          <p:nvPr/>
        </p:nvSpPr>
        <p:spPr bwMode="auto">
          <a:xfrm>
            <a:off x="301625" y="0"/>
            <a:ext cx="8534400" cy="758825"/>
          </a:xfrm>
          <a:prstGeom prst="rect">
            <a:avLst/>
          </a:prstGeom>
          <a:noFill/>
          <a:ln w="9525">
            <a:noFill/>
            <a:miter lim="800000"/>
            <a:headEnd/>
            <a:tailEnd/>
          </a:ln>
        </p:spPr>
        <p:txBody>
          <a:bodyPr anchor="b"/>
          <a:lstStyle/>
          <a:p>
            <a:pPr algn="ctr"/>
            <a:r>
              <a:rPr lang="en-US" sz="3300" dirty="0">
                <a:solidFill>
                  <a:srgbClr val="0070C0"/>
                </a:solidFill>
                <a:latin typeface="Calibri" pitchFamily="34" charset="0"/>
              </a:rPr>
              <a:t>eGrants Page</a:t>
            </a:r>
            <a:endParaRPr lang="en-US" sz="2000" dirty="0">
              <a:solidFill>
                <a:srgbClr val="0070C0"/>
              </a:solidFill>
              <a:latin typeface="Calibri" pitchFamily="34" charset="0"/>
            </a:endParaRPr>
          </a:p>
        </p:txBody>
      </p:sp>
      <p:sp>
        <p:nvSpPr>
          <p:cNvPr id="15363" name="Slide Number Placeholder 5"/>
          <p:cNvSpPr txBox="1">
            <a:spLocks noGrp="1"/>
          </p:cNvSpPr>
          <p:nvPr/>
        </p:nvSpPr>
        <p:spPr bwMode="auto">
          <a:xfrm>
            <a:off x="4343400" y="815975"/>
            <a:ext cx="457200" cy="441325"/>
          </a:xfrm>
          <a:prstGeom prst="rect">
            <a:avLst/>
          </a:prstGeom>
          <a:noFill/>
          <a:ln w="9525">
            <a:noFill/>
            <a:miter lim="800000"/>
            <a:headEnd/>
            <a:tailEnd/>
          </a:ln>
        </p:spPr>
        <p:txBody>
          <a:bodyPr lIns="45720" rIns="45720" anchor="ctr"/>
          <a:lstStyle/>
          <a:p>
            <a:pPr algn="ctr"/>
            <a:fld id="{A9887191-017E-42D9-A186-9CB23738FC66}" type="slidenum">
              <a:rPr lang="en-US" sz="1600">
                <a:solidFill>
                  <a:srgbClr val="0070C0"/>
                </a:solidFill>
                <a:latin typeface="Calibri" pitchFamily="34" charset="0"/>
              </a:rPr>
              <a:pPr algn="ctr"/>
              <a:t>6</a:t>
            </a:fld>
            <a:endParaRPr lang="en-US" sz="1600" dirty="0">
              <a:solidFill>
                <a:srgbClr val="0070C0"/>
              </a:solidFill>
              <a:latin typeface="Calibri" pitchFamily="34" charset="0"/>
            </a:endParaRPr>
          </a:p>
        </p:txBody>
      </p:sp>
      <p:sp>
        <p:nvSpPr>
          <p:cNvPr id="15364" name="Date Placeholder 4"/>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fld id="{13799B07-F1B3-4B9D-8AB1-56AA09862DCD}" type="datetime1">
              <a:rPr lang="en-US" sz="1400">
                <a:solidFill>
                  <a:srgbClr val="FFFFFF"/>
                </a:solidFill>
                <a:latin typeface="Calibri" pitchFamily="34" charset="0"/>
              </a:rPr>
              <a:pPr algn="r"/>
              <a:t>3/26/13</a:t>
            </a:fld>
            <a:endParaRPr lang="en-US" sz="1400">
              <a:solidFill>
                <a:srgbClr val="FFFFFF"/>
              </a:solidFill>
              <a:latin typeface="Calibri" pitchFamily="34" charset="0"/>
            </a:endParaRPr>
          </a:p>
        </p:txBody>
      </p:sp>
      <p:sp>
        <p:nvSpPr>
          <p:cNvPr id="15365" name="Line 15"/>
          <p:cNvSpPr>
            <a:spLocks noChangeShapeType="1"/>
          </p:cNvSpPr>
          <p:nvPr/>
        </p:nvSpPr>
        <p:spPr bwMode="auto">
          <a:xfrm>
            <a:off x="8174038" y="1852613"/>
            <a:ext cx="0" cy="4319587"/>
          </a:xfrm>
          <a:prstGeom prst="line">
            <a:avLst/>
          </a:prstGeom>
          <a:noFill/>
          <a:ln w="9525">
            <a:noFill/>
            <a:round/>
            <a:headEnd/>
            <a:tailEnd/>
          </a:ln>
        </p:spPr>
        <p:txBody>
          <a:bodyPr/>
          <a:lstStyle/>
          <a:p>
            <a:endParaRPr lang="en-US"/>
          </a:p>
        </p:txBody>
      </p:sp>
      <p:sp>
        <p:nvSpPr>
          <p:cNvPr id="15366" name="Line 16"/>
          <p:cNvSpPr>
            <a:spLocks noChangeShapeType="1"/>
          </p:cNvSpPr>
          <p:nvPr/>
        </p:nvSpPr>
        <p:spPr bwMode="auto">
          <a:xfrm>
            <a:off x="931863" y="1854200"/>
            <a:ext cx="0" cy="4319588"/>
          </a:xfrm>
          <a:prstGeom prst="line">
            <a:avLst/>
          </a:prstGeom>
          <a:noFill/>
          <a:ln w="9525">
            <a:noFill/>
            <a:round/>
            <a:headEnd/>
            <a:tailEnd/>
          </a:ln>
        </p:spPr>
        <p:txBody>
          <a:bodyPr/>
          <a:lstStyle/>
          <a:p>
            <a:endParaRPr lang="en-US"/>
          </a:p>
        </p:txBody>
      </p:sp>
      <p:pic>
        <p:nvPicPr>
          <p:cNvPr id="15367" name="Picture 27"/>
          <p:cNvPicPr>
            <a:picLocks noChangeAspect="1" noChangeArrowheads="1"/>
          </p:cNvPicPr>
          <p:nvPr/>
        </p:nvPicPr>
        <p:blipFill>
          <a:blip r:embed="rId3" cstate="print"/>
          <a:srcRect t="8908" r="17398" b="5438"/>
          <a:stretch>
            <a:fillRect/>
          </a:stretch>
        </p:blipFill>
        <p:spPr bwMode="auto">
          <a:xfrm>
            <a:off x="931863" y="1425576"/>
            <a:ext cx="7239000" cy="4500562"/>
          </a:xfrm>
          <a:prstGeom prst="rect">
            <a:avLst/>
          </a:prstGeom>
          <a:noFill/>
          <a:ln w="28575">
            <a:solidFill>
              <a:schemeClr val="tx1"/>
            </a:solidFill>
            <a:miter lim="800000"/>
            <a:headEnd/>
            <a:tailEnd/>
          </a:ln>
        </p:spPr>
      </p:pic>
      <p:sp>
        <p:nvSpPr>
          <p:cNvPr id="11" name="Right Arrow 10"/>
          <p:cNvSpPr/>
          <p:nvPr/>
        </p:nvSpPr>
        <p:spPr>
          <a:xfrm>
            <a:off x="3048000" y="5351462"/>
            <a:ext cx="581025" cy="287338"/>
          </a:xfrm>
          <a:prstGeom prst="rightArrow">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5CDCE"/>
              </a:solidFill>
              <a:ea typeface="ＭＳ Ｐゴシック" pitchFamily="68" charset="-128"/>
            </a:endParaRPr>
          </a:p>
        </p:txBody>
      </p:sp>
      <p:sp>
        <p:nvSpPr>
          <p:cNvPr id="12" name="Right Arrow 11"/>
          <p:cNvSpPr/>
          <p:nvPr/>
        </p:nvSpPr>
        <p:spPr>
          <a:xfrm>
            <a:off x="3048000" y="3733800"/>
            <a:ext cx="581025" cy="287338"/>
          </a:xfrm>
          <a:prstGeom prst="rightArrow">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5CDCE"/>
              </a:solidFill>
              <a:ea typeface="ＭＳ Ｐゴシック" pitchFamily="68" charset="-128"/>
            </a:endParaRPr>
          </a:p>
        </p:txBody>
      </p:sp>
      <p:sp>
        <p:nvSpPr>
          <p:cNvPr id="15370" name="Footer Placeholder 6"/>
          <p:cNvSpPr>
            <a:spLocks noGrp="1"/>
          </p:cNvSpPr>
          <p:nvPr>
            <p:ph type="ftr" sz="quarter" idx="11"/>
          </p:nvPr>
        </p:nvSpPr>
        <p:spPr bwMode="auto">
          <a:noFill/>
          <a:ln>
            <a:miter lim="800000"/>
            <a:headEnd/>
            <a:tailEnd/>
          </a:ln>
        </p:spPr>
        <p:txBody>
          <a:bodyPr/>
          <a:lstStyle/>
          <a:p>
            <a:r>
              <a:rPr lang="en-US" sz="1400" smtClean="0">
                <a:latin typeface="Calibri" pitchFamily="34" charset="0"/>
                <a:ea typeface="ＭＳ Ｐゴシック" pitchFamily="34" charset="-128"/>
              </a:rPr>
              <a:t>eGrants Coaching Unit</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0"/>
            <a:ext cx="8229600" cy="1143000"/>
          </a:xfrm>
        </p:spPr>
        <p:txBody>
          <a:bodyPr/>
          <a:lstStyle/>
          <a:p>
            <a:pPr eaLnBrk="1" hangingPunct="1"/>
            <a:r>
              <a:rPr lang="en-US" dirty="0" smtClean="0">
                <a:ea typeface="ＭＳ Ｐゴシック" pitchFamily="34" charset="-128"/>
              </a:rPr>
              <a:t>Invite Members</a:t>
            </a:r>
          </a:p>
        </p:txBody>
      </p:sp>
      <p:sp>
        <p:nvSpPr>
          <p:cNvPr id="62467"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62468" name="Slide Number Placeholder 4"/>
          <p:cNvSpPr txBox="1">
            <a:spLocks noGrp="1"/>
          </p:cNvSpPr>
          <p:nvPr/>
        </p:nvSpPr>
        <p:spPr bwMode="auto">
          <a:xfrm>
            <a:off x="4362449" y="922337"/>
            <a:ext cx="457200" cy="441325"/>
          </a:xfrm>
          <a:prstGeom prst="rect">
            <a:avLst/>
          </a:prstGeom>
          <a:noFill/>
          <a:ln w="9525">
            <a:noFill/>
            <a:miter lim="800000"/>
            <a:headEnd/>
            <a:tailEnd/>
          </a:ln>
        </p:spPr>
        <p:txBody>
          <a:bodyPr lIns="45720" rIns="45720" anchor="ctr"/>
          <a:lstStyle/>
          <a:p>
            <a:pPr algn="ctr"/>
            <a:fld id="{73033C32-0417-4B2C-B825-FA6C99BFD9B7}" type="slidenum">
              <a:rPr lang="en-US" sz="1600">
                <a:solidFill>
                  <a:schemeClr val="tx2"/>
                </a:solidFill>
                <a:latin typeface="Calibri" pitchFamily="34" charset="0"/>
              </a:rPr>
              <a:pPr algn="ctr"/>
              <a:t>60</a:t>
            </a:fld>
            <a:endParaRPr lang="en-US" sz="1600" dirty="0">
              <a:solidFill>
                <a:schemeClr val="tx2"/>
              </a:solidFill>
              <a:latin typeface="Calibri" pitchFamily="34" charset="0"/>
            </a:endParaRPr>
          </a:p>
        </p:txBody>
      </p:sp>
      <p:sp>
        <p:nvSpPr>
          <p:cNvPr id="62469"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pic>
        <p:nvPicPr>
          <p:cNvPr id="62470" name="Picture 24"/>
          <p:cNvPicPr>
            <a:picLocks noChangeAspect="1" noChangeArrowheads="1"/>
          </p:cNvPicPr>
          <p:nvPr/>
        </p:nvPicPr>
        <p:blipFill>
          <a:blip r:embed="rId3" cstate="print"/>
          <a:srcRect/>
          <a:stretch>
            <a:fillRect/>
          </a:stretch>
        </p:blipFill>
        <p:spPr bwMode="auto">
          <a:xfrm>
            <a:off x="304800" y="1335087"/>
            <a:ext cx="6553200" cy="4683125"/>
          </a:xfrm>
          <a:prstGeom prst="rect">
            <a:avLst/>
          </a:prstGeom>
          <a:noFill/>
          <a:ln w="28575">
            <a:solidFill>
              <a:schemeClr val="tx1"/>
            </a:solidFill>
            <a:miter lim="800000"/>
            <a:headEnd/>
            <a:tailEnd/>
          </a:ln>
        </p:spPr>
      </p:pic>
      <p:grpSp>
        <p:nvGrpSpPr>
          <p:cNvPr id="62471" name="Group 43"/>
          <p:cNvGrpSpPr>
            <a:grpSpLocks/>
          </p:cNvGrpSpPr>
          <p:nvPr/>
        </p:nvGrpSpPr>
        <p:grpSpPr bwMode="auto">
          <a:xfrm>
            <a:off x="5381625" y="5199081"/>
            <a:ext cx="2362200" cy="381000"/>
            <a:chOff x="3390" y="3378"/>
            <a:chExt cx="1488" cy="240"/>
          </a:xfrm>
        </p:grpSpPr>
        <p:sp>
          <p:nvSpPr>
            <p:cNvPr id="62496" name="Line 11"/>
            <p:cNvSpPr>
              <a:spLocks noChangeShapeType="1"/>
            </p:cNvSpPr>
            <p:nvPr/>
          </p:nvSpPr>
          <p:spPr bwMode="auto">
            <a:xfrm flipH="1" flipV="1">
              <a:off x="3408" y="3378"/>
              <a:ext cx="0" cy="240"/>
            </a:xfrm>
            <a:prstGeom prst="line">
              <a:avLst/>
            </a:prstGeom>
            <a:noFill/>
            <a:ln w="57150">
              <a:solidFill>
                <a:schemeClr val="tx2"/>
              </a:solidFill>
              <a:round/>
              <a:headEnd/>
              <a:tailEnd type="stealth" w="med" len="med"/>
            </a:ln>
          </p:spPr>
          <p:txBody>
            <a:bodyPr/>
            <a:lstStyle/>
            <a:p>
              <a:endParaRPr lang="en-US"/>
            </a:p>
          </p:txBody>
        </p:sp>
        <p:sp>
          <p:nvSpPr>
            <p:cNvPr id="62497" name="Line 25"/>
            <p:cNvSpPr>
              <a:spLocks noChangeShapeType="1"/>
            </p:cNvSpPr>
            <p:nvPr/>
          </p:nvSpPr>
          <p:spPr bwMode="auto">
            <a:xfrm>
              <a:off x="3390" y="3612"/>
              <a:ext cx="1488" cy="0"/>
            </a:xfrm>
            <a:prstGeom prst="line">
              <a:avLst/>
            </a:prstGeom>
            <a:noFill/>
            <a:ln w="57150">
              <a:solidFill>
                <a:schemeClr val="tx2"/>
              </a:solidFill>
              <a:round/>
              <a:headEnd/>
              <a:tailEnd/>
            </a:ln>
          </p:spPr>
          <p:txBody>
            <a:bodyPr/>
            <a:lstStyle/>
            <a:p>
              <a:endParaRPr lang="en-US"/>
            </a:p>
          </p:txBody>
        </p:sp>
      </p:grpSp>
      <p:sp>
        <p:nvSpPr>
          <p:cNvPr id="35" name="TextBox 34"/>
          <p:cNvSpPr txBox="1"/>
          <p:nvPr/>
        </p:nvSpPr>
        <p:spPr>
          <a:xfrm>
            <a:off x="7138988" y="5380952"/>
            <a:ext cx="1790699" cy="679945"/>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ea typeface="ＭＳ Ｐゴシック" pitchFamily="68" charset="-128"/>
              </a:rPr>
              <a:t>Click </a:t>
            </a:r>
            <a:r>
              <a:rPr lang="en-US" sz="1400" b="1" dirty="0">
                <a:solidFill>
                  <a:schemeClr val="tx2"/>
                </a:solidFill>
                <a:ea typeface="ＭＳ Ｐゴシック" pitchFamily="68" charset="-128"/>
              </a:rPr>
              <a:t>Cancel </a:t>
            </a:r>
            <a:r>
              <a:rPr lang="en-US" sz="1400" dirty="0">
                <a:solidFill>
                  <a:schemeClr val="tx2"/>
                </a:solidFill>
                <a:ea typeface="ＭＳ Ｐゴシック" pitchFamily="68" charset="-128"/>
              </a:rPr>
              <a:t>to discard any entries you made</a:t>
            </a:r>
            <a:endParaRPr lang="en-US" sz="1400" b="1" dirty="0">
              <a:solidFill>
                <a:schemeClr val="tx2"/>
              </a:solidFill>
              <a:ea typeface="ＭＳ Ｐゴシック" pitchFamily="68" charset="-128"/>
            </a:endParaRPr>
          </a:p>
        </p:txBody>
      </p:sp>
      <p:grpSp>
        <p:nvGrpSpPr>
          <p:cNvPr id="62475" name="Group 33"/>
          <p:cNvGrpSpPr>
            <a:grpSpLocks/>
          </p:cNvGrpSpPr>
          <p:nvPr/>
        </p:nvGrpSpPr>
        <p:grpSpPr bwMode="auto">
          <a:xfrm>
            <a:off x="5921375" y="3330594"/>
            <a:ext cx="1822450" cy="1492250"/>
            <a:chOff x="3306" y="1298"/>
            <a:chExt cx="1613" cy="2459"/>
          </a:xfrm>
        </p:grpSpPr>
        <p:sp>
          <p:nvSpPr>
            <p:cNvPr id="62494" name="Line 11"/>
            <p:cNvSpPr>
              <a:spLocks noChangeShapeType="1"/>
            </p:cNvSpPr>
            <p:nvPr/>
          </p:nvSpPr>
          <p:spPr bwMode="auto">
            <a:xfrm flipH="1">
              <a:off x="3322" y="1298"/>
              <a:ext cx="0" cy="2459"/>
            </a:xfrm>
            <a:prstGeom prst="line">
              <a:avLst/>
            </a:prstGeom>
            <a:noFill/>
            <a:ln w="57150">
              <a:solidFill>
                <a:schemeClr val="tx2"/>
              </a:solidFill>
              <a:round/>
              <a:headEnd/>
              <a:tailEnd type="stealth" w="med" len="med"/>
            </a:ln>
          </p:spPr>
          <p:txBody>
            <a:bodyPr/>
            <a:lstStyle/>
            <a:p>
              <a:endParaRPr lang="en-US"/>
            </a:p>
          </p:txBody>
        </p:sp>
        <p:sp>
          <p:nvSpPr>
            <p:cNvPr id="62495" name="Line 35"/>
            <p:cNvSpPr>
              <a:spLocks noChangeShapeType="1"/>
            </p:cNvSpPr>
            <p:nvPr/>
          </p:nvSpPr>
          <p:spPr bwMode="auto">
            <a:xfrm flipV="1">
              <a:off x="3306" y="1310"/>
              <a:ext cx="1613" cy="0"/>
            </a:xfrm>
            <a:prstGeom prst="line">
              <a:avLst/>
            </a:prstGeom>
            <a:noFill/>
            <a:ln w="57150">
              <a:solidFill>
                <a:schemeClr val="tx2"/>
              </a:solidFill>
              <a:round/>
              <a:headEnd/>
              <a:tailEnd/>
            </a:ln>
          </p:spPr>
          <p:txBody>
            <a:bodyPr/>
            <a:lstStyle/>
            <a:p>
              <a:endParaRPr lang="en-US"/>
            </a:p>
          </p:txBody>
        </p:sp>
      </p:grpSp>
      <p:grpSp>
        <p:nvGrpSpPr>
          <p:cNvPr id="62476" name="Group 41"/>
          <p:cNvGrpSpPr>
            <a:grpSpLocks/>
          </p:cNvGrpSpPr>
          <p:nvPr/>
        </p:nvGrpSpPr>
        <p:grpSpPr bwMode="auto">
          <a:xfrm>
            <a:off x="6586538" y="4668837"/>
            <a:ext cx="1341438" cy="257175"/>
            <a:chOff x="4130" y="3130"/>
            <a:chExt cx="845" cy="162"/>
          </a:xfrm>
        </p:grpSpPr>
        <p:sp>
          <p:nvSpPr>
            <p:cNvPr id="62492" name="Line 11"/>
            <p:cNvSpPr>
              <a:spLocks noChangeShapeType="1"/>
            </p:cNvSpPr>
            <p:nvPr/>
          </p:nvSpPr>
          <p:spPr bwMode="auto">
            <a:xfrm flipH="1">
              <a:off x="4149" y="3136"/>
              <a:ext cx="0" cy="156"/>
            </a:xfrm>
            <a:prstGeom prst="line">
              <a:avLst/>
            </a:prstGeom>
            <a:noFill/>
            <a:ln w="57150">
              <a:solidFill>
                <a:schemeClr val="tx2"/>
              </a:solidFill>
              <a:round/>
              <a:headEnd/>
              <a:tailEnd type="stealth" w="med" len="med"/>
            </a:ln>
          </p:spPr>
          <p:txBody>
            <a:bodyPr/>
            <a:lstStyle/>
            <a:p>
              <a:endParaRPr lang="en-US"/>
            </a:p>
          </p:txBody>
        </p:sp>
        <p:sp>
          <p:nvSpPr>
            <p:cNvPr id="62493" name="Line 38"/>
            <p:cNvSpPr>
              <a:spLocks noChangeShapeType="1"/>
            </p:cNvSpPr>
            <p:nvPr/>
          </p:nvSpPr>
          <p:spPr bwMode="auto">
            <a:xfrm flipV="1">
              <a:off x="4130" y="3130"/>
              <a:ext cx="845" cy="0"/>
            </a:xfrm>
            <a:prstGeom prst="line">
              <a:avLst/>
            </a:prstGeom>
            <a:noFill/>
            <a:ln w="57150">
              <a:solidFill>
                <a:schemeClr val="tx2"/>
              </a:solidFill>
              <a:round/>
              <a:headEnd/>
              <a:tailEnd/>
            </a:ln>
          </p:spPr>
          <p:txBody>
            <a:bodyPr/>
            <a:lstStyle/>
            <a:p>
              <a:endParaRPr lang="en-US"/>
            </a:p>
          </p:txBody>
        </p:sp>
      </p:grpSp>
      <p:sp>
        <p:nvSpPr>
          <p:cNvPr id="31" name="TextBox 30"/>
          <p:cNvSpPr txBox="1"/>
          <p:nvPr/>
        </p:nvSpPr>
        <p:spPr>
          <a:xfrm>
            <a:off x="7213600" y="2860822"/>
            <a:ext cx="1790699" cy="138499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Click on </a:t>
            </a:r>
            <a:r>
              <a:rPr lang="en-US" sz="1400" b="1" dirty="0">
                <a:solidFill>
                  <a:schemeClr val="tx2"/>
                </a:solidFill>
                <a:ea typeface="ＭＳ Ｐゴシック" pitchFamily="68" charset="-128"/>
              </a:rPr>
              <a:t>Add Another</a:t>
            </a:r>
            <a:r>
              <a:rPr lang="en-US" sz="1400" dirty="0">
                <a:solidFill>
                  <a:schemeClr val="tx2"/>
                </a:solidFill>
                <a:ea typeface="ＭＳ Ｐゴシック" pitchFamily="68" charset="-128"/>
              </a:rPr>
              <a:t> to send the current invitation and enter another invitation</a:t>
            </a:r>
          </a:p>
        </p:txBody>
      </p:sp>
      <p:grpSp>
        <p:nvGrpSpPr>
          <p:cNvPr id="62480" name="Group 42"/>
          <p:cNvGrpSpPr>
            <a:grpSpLocks/>
          </p:cNvGrpSpPr>
          <p:nvPr/>
        </p:nvGrpSpPr>
        <p:grpSpPr bwMode="auto">
          <a:xfrm>
            <a:off x="4819650" y="2133600"/>
            <a:ext cx="2393950" cy="2663825"/>
            <a:chOff x="3036" y="1548"/>
            <a:chExt cx="1508" cy="1678"/>
          </a:xfrm>
        </p:grpSpPr>
        <p:sp>
          <p:nvSpPr>
            <p:cNvPr id="62487" name="Line 11"/>
            <p:cNvSpPr>
              <a:spLocks noChangeShapeType="1"/>
            </p:cNvSpPr>
            <p:nvPr/>
          </p:nvSpPr>
          <p:spPr bwMode="auto">
            <a:xfrm flipH="1" flipV="1">
              <a:off x="3144" y="2868"/>
              <a:ext cx="264" cy="0"/>
            </a:xfrm>
            <a:prstGeom prst="line">
              <a:avLst/>
            </a:prstGeom>
            <a:noFill/>
            <a:ln w="57150">
              <a:solidFill>
                <a:schemeClr val="tx2"/>
              </a:solidFill>
              <a:round/>
              <a:headEnd/>
              <a:tailEnd/>
            </a:ln>
          </p:spPr>
          <p:txBody>
            <a:bodyPr/>
            <a:lstStyle/>
            <a:p>
              <a:endParaRPr lang="en-US"/>
            </a:p>
          </p:txBody>
        </p:sp>
        <p:grpSp>
          <p:nvGrpSpPr>
            <p:cNvPr id="62488" name="Group 40"/>
            <p:cNvGrpSpPr>
              <a:grpSpLocks/>
            </p:cNvGrpSpPr>
            <p:nvPr/>
          </p:nvGrpSpPr>
          <p:grpSpPr bwMode="auto">
            <a:xfrm>
              <a:off x="3036" y="1548"/>
              <a:ext cx="1508" cy="1678"/>
              <a:chOff x="3036" y="1548"/>
              <a:chExt cx="1508" cy="1678"/>
            </a:xfrm>
          </p:grpSpPr>
          <p:sp>
            <p:nvSpPr>
              <p:cNvPr id="62489" name="Line 29"/>
              <p:cNvSpPr>
                <a:spLocks noChangeShapeType="1"/>
              </p:cNvSpPr>
              <p:nvPr/>
            </p:nvSpPr>
            <p:spPr bwMode="auto">
              <a:xfrm flipV="1">
                <a:off x="3396" y="1566"/>
                <a:ext cx="1148" cy="0"/>
              </a:xfrm>
              <a:prstGeom prst="line">
                <a:avLst/>
              </a:prstGeom>
              <a:noFill/>
              <a:ln w="57150">
                <a:solidFill>
                  <a:schemeClr val="tx2"/>
                </a:solidFill>
                <a:round/>
                <a:headEnd/>
                <a:tailEnd/>
              </a:ln>
            </p:spPr>
            <p:txBody>
              <a:bodyPr/>
              <a:lstStyle/>
              <a:p>
                <a:endParaRPr lang="en-US"/>
              </a:p>
            </p:txBody>
          </p:sp>
          <p:sp>
            <p:nvSpPr>
              <p:cNvPr id="62490" name="AutoShape 27"/>
              <p:cNvSpPr>
                <a:spLocks/>
              </p:cNvSpPr>
              <p:nvPr/>
            </p:nvSpPr>
            <p:spPr bwMode="auto">
              <a:xfrm rot="10800000">
                <a:off x="3036" y="2506"/>
                <a:ext cx="144" cy="720"/>
              </a:xfrm>
              <a:prstGeom prst="leftBrace">
                <a:avLst>
                  <a:gd name="adj1" fmla="val 41667"/>
                  <a:gd name="adj2" fmla="val 50000"/>
                </a:avLst>
              </a:prstGeom>
              <a:noFill/>
              <a:ln w="57150">
                <a:solidFill>
                  <a:schemeClr val="tx2"/>
                </a:solidFill>
                <a:round/>
                <a:headEnd/>
                <a:tailEnd/>
              </a:ln>
            </p:spPr>
            <p:txBody>
              <a:bodyPr rot="10800000" wrap="none" anchor="ctr"/>
              <a:lstStyle/>
              <a:p>
                <a:endParaRPr lang="en-US"/>
              </a:p>
            </p:txBody>
          </p:sp>
          <p:sp>
            <p:nvSpPr>
              <p:cNvPr id="62491" name="Line 39"/>
              <p:cNvSpPr>
                <a:spLocks noChangeShapeType="1"/>
              </p:cNvSpPr>
              <p:nvPr/>
            </p:nvSpPr>
            <p:spPr bwMode="auto">
              <a:xfrm flipH="1" flipV="1">
                <a:off x="3396" y="1548"/>
                <a:ext cx="12" cy="1332"/>
              </a:xfrm>
              <a:prstGeom prst="line">
                <a:avLst/>
              </a:prstGeom>
              <a:noFill/>
              <a:ln w="57150">
                <a:solidFill>
                  <a:schemeClr val="tx2"/>
                </a:solidFill>
                <a:round/>
                <a:headEnd/>
                <a:tailEnd/>
              </a:ln>
            </p:spPr>
            <p:txBody>
              <a:bodyPr/>
              <a:lstStyle/>
              <a:p>
                <a:endParaRPr lang="en-US"/>
              </a:p>
            </p:txBody>
          </p:sp>
        </p:grpSp>
      </p:grpSp>
      <p:sp>
        <p:nvSpPr>
          <p:cNvPr id="29" name="TextBox 28"/>
          <p:cNvSpPr txBox="1"/>
          <p:nvPr/>
        </p:nvSpPr>
        <p:spPr>
          <a:xfrm>
            <a:off x="7118352" y="1335087"/>
            <a:ext cx="1790699" cy="1408113"/>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Enter member’s data and select the program, grant year and member’s service location</a:t>
            </a:r>
          </a:p>
        </p:txBody>
      </p:sp>
      <p:sp>
        <p:nvSpPr>
          <p:cNvPr id="33" name="TextBox 32"/>
          <p:cNvSpPr txBox="1"/>
          <p:nvPr/>
        </p:nvSpPr>
        <p:spPr>
          <a:xfrm>
            <a:off x="7118352" y="4244974"/>
            <a:ext cx="1790699" cy="954107"/>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ea typeface="ＭＳ Ｐゴシック" pitchFamily="68" charset="-128"/>
              </a:rPr>
              <a:t>Click </a:t>
            </a:r>
            <a:r>
              <a:rPr lang="en-US" sz="1400" b="1" dirty="0">
                <a:solidFill>
                  <a:schemeClr val="tx2"/>
                </a:solidFill>
                <a:ea typeface="ＭＳ Ｐゴシック" pitchFamily="68" charset="-128"/>
              </a:rPr>
              <a:t>Save </a:t>
            </a:r>
            <a:r>
              <a:rPr lang="en-US" sz="1400" dirty="0">
                <a:solidFill>
                  <a:schemeClr val="tx2"/>
                </a:solidFill>
                <a:ea typeface="ＭＳ Ｐゴシック" pitchFamily="68" charset="-128"/>
              </a:rPr>
              <a:t>to send one invitation and return to your home page</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0"/>
            <a:ext cx="8229600" cy="1143000"/>
          </a:xfrm>
        </p:spPr>
        <p:txBody>
          <a:bodyPr>
            <a:normAutofit fontScale="90000"/>
          </a:bodyPr>
          <a:lstStyle/>
          <a:p>
            <a:pPr eaLnBrk="1" hangingPunct="1"/>
            <a:r>
              <a:rPr lang="en-US" dirty="0" smtClean="0">
                <a:solidFill>
                  <a:srgbClr val="0070C0"/>
                </a:solidFill>
                <a:ea typeface="ＭＳ Ｐゴシック" pitchFamily="34" charset="-128"/>
              </a:rPr>
              <a:t>Invite Members – Batch Invitations</a:t>
            </a:r>
          </a:p>
        </p:txBody>
      </p:sp>
      <p:sp>
        <p:nvSpPr>
          <p:cNvPr id="63491"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63492" name="Slide Number Placeholder 4"/>
          <p:cNvSpPr txBox="1">
            <a:spLocks noGrp="1"/>
          </p:cNvSpPr>
          <p:nvPr/>
        </p:nvSpPr>
        <p:spPr bwMode="auto">
          <a:xfrm>
            <a:off x="4362450" y="806450"/>
            <a:ext cx="457200" cy="441325"/>
          </a:xfrm>
          <a:prstGeom prst="rect">
            <a:avLst/>
          </a:prstGeom>
          <a:noFill/>
          <a:ln w="9525">
            <a:noFill/>
            <a:miter lim="800000"/>
            <a:headEnd/>
            <a:tailEnd/>
          </a:ln>
        </p:spPr>
        <p:txBody>
          <a:bodyPr lIns="45720" rIns="45720" anchor="ctr"/>
          <a:lstStyle/>
          <a:p>
            <a:pPr algn="ctr"/>
            <a:fld id="{AFE6475E-5045-4D06-B93C-C0DCF3A44A4E}" type="slidenum">
              <a:rPr lang="en-US" sz="1600">
                <a:solidFill>
                  <a:srgbClr val="0070C0"/>
                </a:solidFill>
                <a:latin typeface="Calibri" pitchFamily="34" charset="0"/>
              </a:rPr>
              <a:pPr algn="ctr"/>
              <a:t>61</a:t>
            </a:fld>
            <a:endParaRPr lang="en-US" sz="1600" dirty="0">
              <a:solidFill>
                <a:srgbClr val="0070C0"/>
              </a:solidFill>
              <a:latin typeface="Calibri" pitchFamily="34" charset="0"/>
            </a:endParaRPr>
          </a:p>
        </p:txBody>
      </p:sp>
      <p:sp>
        <p:nvSpPr>
          <p:cNvPr id="63493"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pic>
        <p:nvPicPr>
          <p:cNvPr id="63494" name="Picture 26"/>
          <p:cNvPicPr>
            <a:picLocks noChangeAspect="1" noChangeArrowheads="1"/>
          </p:cNvPicPr>
          <p:nvPr/>
        </p:nvPicPr>
        <p:blipFill>
          <a:blip r:embed="rId3" cstate="print"/>
          <a:srcRect/>
          <a:stretch>
            <a:fillRect/>
          </a:stretch>
        </p:blipFill>
        <p:spPr bwMode="auto">
          <a:xfrm>
            <a:off x="304800" y="1247775"/>
            <a:ext cx="6611938" cy="4643437"/>
          </a:xfrm>
          <a:prstGeom prst="rect">
            <a:avLst/>
          </a:prstGeom>
          <a:noFill/>
          <a:ln w="28575">
            <a:solidFill>
              <a:schemeClr val="tx1"/>
            </a:solidFill>
            <a:miter lim="800000"/>
            <a:headEnd/>
            <a:tailEnd/>
          </a:ln>
        </p:spPr>
      </p:pic>
      <p:sp>
        <p:nvSpPr>
          <p:cNvPr id="63495" name="Line 11"/>
          <p:cNvSpPr>
            <a:spLocks noChangeShapeType="1"/>
          </p:cNvSpPr>
          <p:nvPr/>
        </p:nvSpPr>
        <p:spPr bwMode="auto">
          <a:xfrm flipH="1">
            <a:off x="6372225" y="3429000"/>
            <a:ext cx="1724025" cy="0"/>
          </a:xfrm>
          <a:prstGeom prst="line">
            <a:avLst/>
          </a:prstGeom>
          <a:noFill/>
          <a:ln w="57150">
            <a:solidFill>
              <a:schemeClr val="tx2"/>
            </a:solidFill>
            <a:round/>
            <a:headEnd/>
            <a:tailEnd type="stealth" w="med" len="med"/>
          </a:ln>
        </p:spPr>
        <p:txBody>
          <a:bodyPr/>
          <a:lstStyle/>
          <a:p>
            <a:endParaRPr lang="en-US"/>
          </a:p>
        </p:txBody>
      </p:sp>
      <p:sp>
        <p:nvSpPr>
          <p:cNvPr id="63496" name="Line 11"/>
          <p:cNvSpPr>
            <a:spLocks noChangeShapeType="1"/>
          </p:cNvSpPr>
          <p:nvPr/>
        </p:nvSpPr>
        <p:spPr bwMode="auto">
          <a:xfrm flipH="1" flipV="1">
            <a:off x="6808788" y="5562600"/>
            <a:ext cx="838200" cy="0"/>
          </a:xfrm>
          <a:prstGeom prst="line">
            <a:avLst/>
          </a:prstGeom>
          <a:noFill/>
          <a:ln w="57150">
            <a:solidFill>
              <a:schemeClr val="tx2"/>
            </a:solidFill>
            <a:round/>
            <a:headEnd/>
            <a:tailEnd type="stealth" w="med" len="med"/>
          </a:ln>
        </p:spPr>
        <p:txBody>
          <a:bodyPr/>
          <a:lstStyle/>
          <a:p>
            <a:endParaRPr lang="en-US"/>
          </a:p>
        </p:txBody>
      </p:sp>
      <p:sp>
        <p:nvSpPr>
          <p:cNvPr id="30" name="TextBox 29"/>
          <p:cNvSpPr txBox="1"/>
          <p:nvPr/>
        </p:nvSpPr>
        <p:spPr>
          <a:xfrm>
            <a:off x="7045326" y="1828562"/>
            <a:ext cx="1790699" cy="1600438"/>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Make sure the XML file you want to upload meets the specifications defined in the XML Schema Definitions (XSD)</a:t>
            </a:r>
            <a:endParaRPr lang="en-US" sz="1400" b="1" dirty="0">
              <a:solidFill>
                <a:schemeClr val="tx2"/>
              </a:solidFill>
              <a:ea typeface="ＭＳ Ｐゴシック" pitchFamily="68" charset="-128"/>
            </a:endParaRPr>
          </a:p>
        </p:txBody>
      </p:sp>
      <p:grpSp>
        <p:nvGrpSpPr>
          <p:cNvPr id="63500" name="Group 28"/>
          <p:cNvGrpSpPr>
            <a:grpSpLocks/>
          </p:cNvGrpSpPr>
          <p:nvPr/>
        </p:nvGrpSpPr>
        <p:grpSpPr bwMode="auto">
          <a:xfrm>
            <a:off x="6073775" y="3848100"/>
            <a:ext cx="1685925" cy="1143000"/>
            <a:chOff x="3864" y="2755"/>
            <a:chExt cx="1062" cy="720"/>
          </a:xfrm>
        </p:grpSpPr>
        <p:sp>
          <p:nvSpPr>
            <p:cNvPr id="63507" name="Line 11"/>
            <p:cNvSpPr>
              <a:spLocks noChangeShapeType="1"/>
            </p:cNvSpPr>
            <p:nvPr/>
          </p:nvSpPr>
          <p:spPr bwMode="auto">
            <a:xfrm flipH="1" flipV="1">
              <a:off x="3942" y="3117"/>
              <a:ext cx="984" cy="0"/>
            </a:xfrm>
            <a:prstGeom prst="line">
              <a:avLst/>
            </a:prstGeom>
            <a:noFill/>
            <a:ln w="57150">
              <a:solidFill>
                <a:schemeClr val="tx2"/>
              </a:solidFill>
              <a:round/>
              <a:headEnd/>
              <a:tailEnd/>
            </a:ln>
          </p:spPr>
          <p:txBody>
            <a:bodyPr/>
            <a:lstStyle/>
            <a:p>
              <a:endParaRPr lang="en-US"/>
            </a:p>
          </p:txBody>
        </p:sp>
        <p:sp>
          <p:nvSpPr>
            <p:cNvPr id="63508" name="AutoShape 27"/>
            <p:cNvSpPr>
              <a:spLocks/>
            </p:cNvSpPr>
            <p:nvPr/>
          </p:nvSpPr>
          <p:spPr bwMode="auto">
            <a:xfrm rot="10800000">
              <a:off x="3864" y="2755"/>
              <a:ext cx="144" cy="720"/>
            </a:xfrm>
            <a:prstGeom prst="leftBrace">
              <a:avLst>
                <a:gd name="adj1" fmla="val 41667"/>
                <a:gd name="adj2" fmla="val 50000"/>
              </a:avLst>
            </a:prstGeom>
            <a:noFill/>
            <a:ln w="57150">
              <a:solidFill>
                <a:schemeClr val="tx2"/>
              </a:solidFill>
              <a:round/>
              <a:headEnd/>
              <a:tailEnd/>
            </a:ln>
          </p:spPr>
          <p:txBody>
            <a:bodyPr rot="10800000" wrap="none" anchor="ctr"/>
            <a:lstStyle/>
            <a:p>
              <a:endParaRPr lang="en-US"/>
            </a:p>
          </p:txBody>
        </p:sp>
      </p:grpSp>
      <p:sp>
        <p:nvSpPr>
          <p:cNvPr id="32" name="TextBox 31"/>
          <p:cNvSpPr txBox="1"/>
          <p:nvPr/>
        </p:nvSpPr>
        <p:spPr>
          <a:xfrm>
            <a:off x="7140575" y="3508940"/>
            <a:ext cx="1790699" cy="1827669"/>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Choose the Program Year, Program Title and Service Location. Click </a:t>
            </a:r>
            <a:r>
              <a:rPr lang="en-US" sz="1400" b="1" dirty="0">
                <a:solidFill>
                  <a:schemeClr val="tx2"/>
                </a:solidFill>
                <a:ea typeface="ＭＳ Ｐゴシック" pitchFamily="68" charset="-128"/>
              </a:rPr>
              <a:t>Browse</a:t>
            </a:r>
            <a:r>
              <a:rPr lang="en-US" sz="1400" dirty="0">
                <a:solidFill>
                  <a:schemeClr val="tx2"/>
                </a:solidFill>
                <a:ea typeface="ＭＳ Ｐゴシック" pitchFamily="68" charset="-128"/>
              </a:rPr>
              <a:t> to select the XML file you want to upload</a:t>
            </a:r>
            <a:endParaRPr lang="en-US" sz="1400" b="1" dirty="0">
              <a:solidFill>
                <a:schemeClr val="tx2"/>
              </a:solidFill>
              <a:ea typeface="ＭＳ Ｐゴシック" pitchFamily="68" charset="-128"/>
            </a:endParaRPr>
          </a:p>
        </p:txBody>
      </p:sp>
      <p:sp>
        <p:nvSpPr>
          <p:cNvPr id="34" name="TextBox 33"/>
          <p:cNvSpPr txBox="1"/>
          <p:nvPr/>
        </p:nvSpPr>
        <p:spPr>
          <a:xfrm>
            <a:off x="7140575" y="5408711"/>
            <a:ext cx="1790699" cy="307777"/>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ea typeface="ＭＳ Ｐゴシック" pitchFamily="68" charset="-128"/>
              </a:rPr>
              <a:t>Click </a:t>
            </a:r>
            <a:r>
              <a:rPr lang="en-US" sz="1400" b="1" dirty="0">
                <a:solidFill>
                  <a:schemeClr val="tx2"/>
                </a:solidFill>
                <a:ea typeface="ＭＳ Ｐゴシック" pitchFamily="68" charset="-128"/>
              </a:rPr>
              <a:t>Upload</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0"/>
            <a:ext cx="8229600" cy="1143000"/>
          </a:xfrm>
        </p:spPr>
        <p:txBody>
          <a:bodyPr/>
          <a:lstStyle/>
          <a:p>
            <a:pPr eaLnBrk="1" hangingPunct="1"/>
            <a:r>
              <a:rPr lang="en-US" sz="2900" dirty="0" smtClean="0">
                <a:solidFill>
                  <a:srgbClr val="0070C0"/>
                </a:solidFill>
                <a:ea typeface="ＭＳ Ｐゴシック" pitchFamily="34" charset="-128"/>
              </a:rPr>
              <a:t>Enroll Members</a:t>
            </a:r>
            <a:r>
              <a:rPr lang="en-US" sz="2900" dirty="0" smtClean="0">
                <a:solidFill>
                  <a:srgbClr val="94373C"/>
                </a:solidFill>
                <a:ea typeface="ＭＳ Ｐゴシック" pitchFamily="34" charset="-128"/>
              </a:rPr>
              <a:t/>
            </a:r>
            <a:br>
              <a:rPr lang="en-US" sz="2900" dirty="0" smtClean="0">
                <a:solidFill>
                  <a:srgbClr val="94373C"/>
                </a:solidFill>
                <a:ea typeface="ＭＳ Ｐゴシック" pitchFamily="34" charset="-128"/>
              </a:rPr>
            </a:br>
            <a:r>
              <a:rPr lang="en-US" sz="1400" dirty="0" smtClean="0">
                <a:solidFill>
                  <a:schemeClr val="tx1"/>
                </a:solidFill>
                <a:ea typeface="ＭＳ Ｐゴシック" pitchFamily="34" charset="-128"/>
              </a:rPr>
              <a:t>(Enrolling members who were </a:t>
            </a:r>
            <a:r>
              <a:rPr lang="en-US" sz="1400" b="1" i="1" dirty="0" smtClean="0">
                <a:solidFill>
                  <a:schemeClr val="tx1"/>
                </a:solidFill>
                <a:ea typeface="ＭＳ Ｐゴシック" pitchFamily="34" charset="-128"/>
              </a:rPr>
              <a:t>Invited through the invitation process)</a:t>
            </a:r>
          </a:p>
        </p:txBody>
      </p:sp>
      <p:sp>
        <p:nvSpPr>
          <p:cNvPr id="64515"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64516" name="Slide Number Placeholder 4"/>
          <p:cNvSpPr txBox="1">
            <a:spLocks noGrp="1"/>
          </p:cNvSpPr>
          <p:nvPr/>
        </p:nvSpPr>
        <p:spPr bwMode="auto">
          <a:xfrm>
            <a:off x="4362450" y="922337"/>
            <a:ext cx="457200" cy="441325"/>
          </a:xfrm>
          <a:prstGeom prst="rect">
            <a:avLst/>
          </a:prstGeom>
          <a:noFill/>
          <a:ln w="9525">
            <a:noFill/>
            <a:miter lim="800000"/>
            <a:headEnd/>
            <a:tailEnd/>
          </a:ln>
        </p:spPr>
        <p:txBody>
          <a:bodyPr lIns="45720" rIns="45720" anchor="ctr"/>
          <a:lstStyle/>
          <a:p>
            <a:pPr algn="ctr"/>
            <a:fld id="{E450EF09-8726-44E9-8A3A-EE3D6A2F59C9}" type="slidenum">
              <a:rPr lang="en-US" sz="1600">
                <a:solidFill>
                  <a:srgbClr val="0070C0"/>
                </a:solidFill>
                <a:latin typeface="Calibri" pitchFamily="34" charset="0"/>
              </a:rPr>
              <a:pPr algn="ctr"/>
              <a:t>62</a:t>
            </a:fld>
            <a:endParaRPr lang="en-US" sz="1600" dirty="0">
              <a:solidFill>
                <a:srgbClr val="0070C0"/>
              </a:solidFill>
              <a:latin typeface="Calibri" pitchFamily="34" charset="0"/>
            </a:endParaRPr>
          </a:p>
        </p:txBody>
      </p:sp>
      <p:sp>
        <p:nvSpPr>
          <p:cNvPr id="64517"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pic>
        <p:nvPicPr>
          <p:cNvPr id="64518" name="Picture 24"/>
          <p:cNvPicPr>
            <a:picLocks noChangeAspect="1" noChangeArrowheads="1"/>
          </p:cNvPicPr>
          <p:nvPr/>
        </p:nvPicPr>
        <p:blipFill>
          <a:blip r:embed="rId3" cstate="print"/>
          <a:srcRect/>
          <a:stretch>
            <a:fillRect/>
          </a:stretch>
        </p:blipFill>
        <p:spPr bwMode="auto">
          <a:xfrm>
            <a:off x="239713" y="1325861"/>
            <a:ext cx="6618287" cy="4654550"/>
          </a:xfrm>
          <a:prstGeom prst="rect">
            <a:avLst/>
          </a:prstGeom>
          <a:noFill/>
          <a:ln w="28575">
            <a:solidFill>
              <a:schemeClr val="tx1"/>
            </a:solidFill>
            <a:miter lim="800000"/>
            <a:headEnd/>
            <a:tailEnd/>
          </a:ln>
        </p:spPr>
      </p:pic>
      <p:sp>
        <p:nvSpPr>
          <p:cNvPr id="64519" name="Text Box 32"/>
          <p:cNvSpPr txBox="1">
            <a:spLocks noChangeArrowheads="1"/>
          </p:cNvSpPr>
          <p:nvPr/>
        </p:nvSpPr>
        <p:spPr bwMode="auto">
          <a:xfrm>
            <a:off x="2209800" y="5346700"/>
            <a:ext cx="4648200" cy="942975"/>
          </a:xfrm>
          <a:prstGeom prst="rect">
            <a:avLst/>
          </a:prstGeom>
          <a:solidFill>
            <a:schemeClr val="bg1"/>
          </a:solidFill>
          <a:ln w="9525">
            <a:noFill/>
            <a:miter lim="800000"/>
            <a:headEnd/>
            <a:tailEnd/>
          </a:ln>
        </p:spPr>
        <p:txBody>
          <a:bodyPr>
            <a:spAutoFit/>
          </a:bodyPr>
          <a:lstStyle/>
          <a:p>
            <a:r>
              <a:rPr lang="en-US" sz="1400">
                <a:solidFill>
                  <a:srgbClr val="130708"/>
                </a:solidFill>
                <a:latin typeface="Calibri" pitchFamily="34" charset="0"/>
              </a:rPr>
              <a:t>Until the invitee or you complete the member’s portion of the enrollment form, the members who were invited through the invitation process will be listed under “Pending Invitations”</a:t>
            </a:r>
            <a:endParaRPr lang="en-US" sz="1400" b="1" i="1">
              <a:solidFill>
                <a:srgbClr val="130708"/>
              </a:solidFill>
              <a:latin typeface="Calibri" pitchFamily="34" charset="0"/>
            </a:endParaRPr>
          </a:p>
        </p:txBody>
      </p:sp>
      <p:grpSp>
        <p:nvGrpSpPr>
          <p:cNvPr id="64520" name="Group 31"/>
          <p:cNvGrpSpPr>
            <a:grpSpLocks/>
          </p:cNvGrpSpPr>
          <p:nvPr/>
        </p:nvGrpSpPr>
        <p:grpSpPr bwMode="auto">
          <a:xfrm>
            <a:off x="1166813" y="1858278"/>
            <a:ext cx="6453187" cy="3155950"/>
            <a:chOff x="865" y="1380"/>
            <a:chExt cx="4065" cy="1607"/>
          </a:xfrm>
        </p:grpSpPr>
        <p:sp>
          <p:nvSpPr>
            <p:cNvPr id="64539" name="Line 32"/>
            <p:cNvSpPr>
              <a:spLocks noChangeShapeType="1"/>
            </p:cNvSpPr>
            <p:nvPr/>
          </p:nvSpPr>
          <p:spPr bwMode="auto">
            <a:xfrm>
              <a:off x="883" y="1380"/>
              <a:ext cx="0" cy="1607"/>
            </a:xfrm>
            <a:prstGeom prst="line">
              <a:avLst/>
            </a:prstGeom>
            <a:noFill/>
            <a:ln w="57150">
              <a:solidFill>
                <a:schemeClr val="tx2"/>
              </a:solidFill>
              <a:round/>
              <a:headEnd/>
              <a:tailEnd type="triangle" w="med" len="med"/>
            </a:ln>
          </p:spPr>
          <p:txBody>
            <a:bodyPr/>
            <a:lstStyle/>
            <a:p>
              <a:endParaRPr lang="en-US"/>
            </a:p>
          </p:txBody>
        </p:sp>
        <p:sp>
          <p:nvSpPr>
            <p:cNvPr id="64540" name="Line 33"/>
            <p:cNvSpPr>
              <a:spLocks noChangeShapeType="1"/>
            </p:cNvSpPr>
            <p:nvPr/>
          </p:nvSpPr>
          <p:spPr bwMode="auto">
            <a:xfrm flipV="1">
              <a:off x="865" y="1392"/>
              <a:ext cx="4065" cy="0"/>
            </a:xfrm>
            <a:prstGeom prst="line">
              <a:avLst/>
            </a:prstGeom>
            <a:noFill/>
            <a:ln w="57150">
              <a:solidFill>
                <a:schemeClr val="tx2"/>
              </a:solidFill>
              <a:round/>
              <a:headEnd/>
              <a:tailEnd/>
            </a:ln>
          </p:spPr>
          <p:txBody>
            <a:bodyPr/>
            <a:lstStyle/>
            <a:p>
              <a:endParaRPr lang="en-US"/>
            </a:p>
          </p:txBody>
        </p:sp>
      </p:grpSp>
      <p:grpSp>
        <p:nvGrpSpPr>
          <p:cNvPr id="64521" name="Group 34"/>
          <p:cNvGrpSpPr>
            <a:grpSpLocks/>
          </p:cNvGrpSpPr>
          <p:nvPr/>
        </p:nvGrpSpPr>
        <p:grpSpPr bwMode="auto">
          <a:xfrm>
            <a:off x="3382963" y="2135187"/>
            <a:ext cx="4570412" cy="555625"/>
            <a:chOff x="1687" y="1462"/>
            <a:chExt cx="2879" cy="350"/>
          </a:xfrm>
        </p:grpSpPr>
        <p:sp>
          <p:nvSpPr>
            <p:cNvPr id="64537" name="Line 11"/>
            <p:cNvSpPr>
              <a:spLocks noChangeShapeType="1"/>
            </p:cNvSpPr>
            <p:nvPr/>
          </p:nvSpPr>
          <p:spPr bwMode="auto">
            <a:xfrm flipH="1">
              <a:off x="1699" y="1462"/>
              <a:ext cx="0" cy="350"/>
            </a:xfrm>
            <a:prstGeom prst="line">
              <a:avLst/>
            </a:prstGeom>
            <a:noFill/>
            <a:ln w="57150">
              <a:solidFill>
                <a:schemeClr val="tx2"/>
              </a:solidFill>
              <a:round/>
              <a:headEnd/>
              <a:tailEnd type="stealth" w="med" len="med"/>
            </a:ln>
          </p:spPr>
          <p:txBody>
            <a:bodyPr/>
            <a:lstStyle/>
            <a:p>
              <a:endParaRPr lang="en-US"/>
            </a:p>
          </p:txBody>
        </p:sp>
        <p:sp>
          <p:nvSpPr>
            <p:cNvPr id="64538" name="Line 36"/>
            <p:cNvSpPr>
              <a:spLocks noChangeShapeType="1"/>
            </p:cNvSpPr>
            <p:nvPr/>
          </p:nvSpPr>
          <p:spPr bwMode="auto">
            <a:xfrm flipV="1">
              <a:off x="1687" y="1472"/>
              <a:ext cx="2879" cy="0"/>
            </a:xfrm>
            <a:prstGeom prst="line">
              <a:avLst/>
            </a:prstGeom>
            <a:noFill/>
            <a:ln w="57150">
              <a:solidFill>
                <a:schemeClr val="tx2"/>
              </a:solidFill>
              <a:round/>
              <a:headEnd/>
              <a:tailEnd/>
            </a:ln>
          </p:spPr>
          <p:txBody>
            <a:bodyPr/>
            <a:lstStyle/>
            <a:p>
              <a:endParaRPr lang="en-US"/>
            </a:p>
          </p:txBody>
        </p:sp>
      </p:grpSp>
      <p:grpSp>
        <p:nvGrpSpPr>
          <p:cNvPr id="64522" name="Group 23"/>
          <p:cNvGrpSpPr>
            <a:grpSpLocks/>
          </p:cNvGrpSpPr>
          <p:nvPr/>
        </p:nvGrpSpPr>
        <p:grpSpPr bwMode="auto">
          <a:xfrm>
            <a:off x="6932611" y="1139824"/>
            <a:ext cx="1963738" cy="1990725"/>
            <a:chOff x="4412" y="1002"/>
            <a:chExt cx="1237" cy="1118"/>
          </a:xfrm>
        </p:grpSpPr>
        <p:pic>
          <p:nvPicPr>
            <p:cNvPr id="64535" name="TextBox 26"/>
            <p:cNvPicPr>
              <a:picLocks noChangeArrowheads="1"/>
            </p:cNvPicPr>
            <p:nvPr/>
          </p:nvPicPr>
          <p:blipFill>
            <a:blip r:embed="rId4" cstate="print"/>
            <a:srcRect/>
            <a:stretch>
              <a:fillRect/>
            </a:stretch>
          </p:blipFill>
          <p:spPr bwMode="auto">
            <a:xfrm>
              <a:off x="4412" y="1002"/>
              <a:ext cx="1237" cy="1118"/>
            </a:xfrm>
            <a:prstGeom prst="rect">
              <a:avLst/>
            </a:prstGeom>
            <a:noFill/>
            <a:ln w="9525">
              <a:noFill/>
              <a:miter lim="800000"/>
              <a:headEnd/>
              <a:tailEnd/>
            </a:ln>
          </p:spPr>
        </p:pic>
        <p:sp>
          <p:nvSpPr>
            <p:cNvPr id="64536" name="Text Box 10"/>
            <p:cNvSpPr txBox="1">
              <a:spLocks noChangeArrowheads="1"/>
            </p:cNvSpPr>
            <p:nvPr/>
          </p:nvSpPr>
          <p:spPr bwMode="auto">
            <a:xfrm>
              <a:off x="4466" y="1056"/>
              <a:ext cx="1128" cy="1008"/>
            </a:xfrm>
            <a:prstGeom prst="rect">
              <a:avLst/>
            </a:prstGeom>
            <a:noFill/>
            <a:ln w="9525">
              <a:noFill/>
              <a:miter lim="800000"/>
              <a:headEnd/>
              <a:tailEnd/>
            </a:ln>
          </p:spPr>
          <p:txBody>
            <a:bodyPr>
              <a:spAutoFit/>
            </a:bodyPr>
            <a:lstStyle/>
            <a:p>
              <a:r>
                <a:rPr lang="en-US" sz="1400">
                  <a:solidFill>
                    <a:schemeClr val="tx2"/>
                  </a:solidFill>
                  <a:latin typeface="Calibri" pitchFamily="34" charset="0"/>
                </a:rPr>
                <a:t>Click </a:t>
              </a:r>
              <a:r>
                <a:rPr lang="en-US" sz="1400" b="1">
                  <a:solidFill>
                    <a:schemeClr val="tx2"/>
                  </a:solidFill>
                  <a:latin typeface="Calibri" pitchFamily="34" charset="0"/>
                </a:rPr>
                <a:t>S&amp;N Workbaskets </a:t>
              </a:r>
              <a:r>
                <a:rPr lang="en-US" sz="1400">
                  <a:solidFill>
                    <a:schemeClr val="tx2"/>
                  </a:solidFill>
                  <a:latin typeface="Calibri" pitchFamily="34" charset="0"/>
                </a:rPr>
                <a:t>on the left navigational panel. Then click the </a:t>
              </a:r>
              <a:r>
                <a:rPr lang="en-US" sz="1400" b="1">
                  <a:solidFill>
                    <a:schemeClr val="tx2"/>
                  </a:solidFill>
                  <a:latin typeface="Calibri" pitchFamily="34" charset="0"/>
                </a:rPr>
                <a:t>Pending Invitations </a:t>
              </a:r>
              <a:r>
                <a:rPr lang="en-US" sz="1400">
                  <a:solidFill>
                    <a:schemeClr val="tx2"/>
                  </a:solidFill>
                  <a:latin typeface="Calibri" pitchFamily="34" charset="0"/>
                </a:rPr>
                <a:t>tab located on the top navigational panel</a:t>
              </a:r>
              <a:endParaRPr lang="en-US" sz="1400" b="1">
                <a:solidFill>
                  <a:schemeClr val="tx2"/>
                </a:solidFill>
                <a:latin typeface="Calibri" pitchFamily="34" charset="0"/>
              </a:endParaRPr>
            </a:p>
          </p:txBody>
        </p:sp>
      </p:grpSp>
      <p:grpSp>
        <p:nvGrpSpPr>
          <p:cNvPr id="64523" name="Group 37"/>
          <p:cNvGrpSpPr>
            <a:grpSpLocks/>
          </p:cNvGrpSpPr>
          <p:nvPr/>
        </p:nvGrpSpPr>
        <p:grpSpPr bwMode="auto">
          <a:xfrm>
            <a:off x="6513513" y="4343399"/>
            <a:ext cx="1439862" cy="708025"/>
            <a:chOff x="4187" y="2544"/>
            <a:chExt cx="1225" cy="463"/>
          </a:xfrm>
        </p:grpSpPr>
        <p:sp>
          <p:nvSpPr>
            <p:cNvPr id="64533" name="Line 11"/>
            <p:cNvSpPr>
              <a:spLocks noChangeShapeType="1"/>
            </p:cNvSpPr>
            <p:nvPr/>
          </p:nvSpPr>
          <p:spPr bwMode="auto">
            <a:xfrm flipH="1" flipV="1">
              <a:off x="4194" y="2544"/>
              <a:ext cx="0" cy="463"/>
            </a:xfrm>
            <a:prstGeom prst="line">
              <a:avLst/>
            </a:prstGeom>
            <a:noFill/>
            <a:ln w="57150">
              <a:solidFill>
                <a:schemeClr val="tx2"/>
              </a:solidFill>
              <a:round/>
              <a:headEnd/>
              <a:tailEnd type="stealth" w="med" len="med"/>
            </a:ln>
          </p:spPr>
          <p:txBody>
            <a:bodyPr/>
            <a:lstStyle/>
            <a:p>
              <a:endParaRPr lang="en-US"/>
            </a:p>
          </p:txBody>
        </p:sp>
        <p:sp>
          <p:nvSpPr>
            <p:cNvPr id="64534" name="Line 39"/>
            <p:cNvSpPr>
              <a:spLocks noChangeShapeType="1"/>
            </p:cNvSpPr>
            <p:nvPr/>
          </p:nvSpPr>
          <p:spPr bwMode="auto">
            <a:xfrm>
              <a:off x="4187" y="2990"/>
              <a:ext cx="1225" cy="0"/>
            </a:xfrm>
            <a:prstGeom prst="line">
              <a:avLst/>
            </a:prstGeom>
            <a:noFill/>
            <a:ln w="57150">
              <a:solidFill>
                <a:schemeClr val="tx2"/>
              </a:solidFill>
              <a:round/>
              <a:headEnd/>
              <a:tailEnd/>
            </a:ln>
          </p:spPr>
          <p:txBody>
            <a:bodyPr/>
            <a:lstStyle/>
            <a:p>
              <a:endParaRPr lang="en-US"/>
            </a:p>
          </p:txBody>
        </p:sp>
      </p:grpSp>
      <p:sp>
        <p:nvSpPr>
          <p:cNvPr id="33" name="TextBox 32"/>
          <p:cNvSpPr txBox="1"/>
          <p:nvPr/>
        </p:nvSpPr>
        <p:spPr>
          <a:xfrm>
            <a:off x="7105650" y="4762500"/>
            <a:ext cx="1790699" cy="738664"/>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ea typeface="ＭＳ Ｐゴシック" pitchFamily="68" charset="-128"/>
              </a:rPr>
              <a:t>Click </a:t>
            </a:r>
            <a:r>
              <a:rPr lang="en-US" sz="1400" b="1" dirty="0">
                <a:solidFill>
                  <a:schemeClr val="tx2"/>
                </a:solidFill>
                <a:ea typeface="ＭＳ Ｐゴシック" pitchFamily="68" charset="-128"/>
              </a:rPr>
              <a:t>Delete</a:t>
            </a:r>
            <a:r>
              <a:rPr lang="en-US" sz="1400" dirty="0">
                <a:solidFill>
                  <a:schemeClr val="tx2"/>
                </a:solidFill>
                <a:ea typeface="ＭＳ Ｐゴシック" pitchFamily="68" charset="-128"/>
              </a:rPr>
              <a:t> if you are not going to enroll the member</a:t>
            </a:r>
            <a:endParaRPr lang="en-US" sz="1400" b="1" dirty="0">
              <a:solidFill>
                <a:schemeClr val="tx2"/>
              </a:solidFill>
              <a:ea typeface="ＭＳ Ｐゴシック" pitchFamily="68" charset="-128"/>
            </a:endParaRPr>
          </a:p>
        </p:txBody>
      </p:sp>
      <p:grpSp>
        <p:nvGrpSpPr>
          <p:cNvPr id="64527" name="Group 40"/>
          <p:cNvGrpSpPr>
            <a:grpSpLocks/>
          </p:cNvGrpSpPr>
          <p:nvPr/>
        </p:nvGrpSpPr>
        <p:grpSpPr bwMode="auto">
          <a:xfrm>
            <a:off x="2370138" y="3715160"/>
            <a:ext cx="5249862" cy="249237"/>
            <a:chOff x="1687" y="1462"/>
            <a:chExt cx="2879" cy="350"/>
          </a:xfrm>
        </p:grpSpPr>
        <p:sp>
          <p:nvSpPr>
            <p:cNvPr id="64531" name="Line 11"/>
            <p:cNvSpPr>
              <a:spLocks noChangeShapeType="1"/>
            </p:cNvSpPr>
            <p:nvPr/>
          </p:nvSpPr>
          <p:spPr bwMode="auto">
            <a:xfrm flipH="1">
              <a:off x="1699" y="1462"/>
              <a:ext cx="0" cy="350"/>
            </a:xfrm>
            <a:prstGeom prst="line">
              <a:avLst/>
            </a:prstGeom>
            <a:noFill/>
            <a:ln w="57150">
              <a:solidFill>
                <a:schemeClr val="tx2"/>
              </a:solidFill>
              <a:round/>
              <a:headEnd/>
              <a:tailEnd type="stealth" w="med" len="med"/>
            </a:ln>
          </p:spPr>
          <p:txBody>
            <a:bodyPr/>
            <a:lstStyle/>
            <a:p>
              <a:endParaRPr lang="en-US"/>
            </a:p>
          </p:txBody>
        </p:sp>
        <p:sp>
          <p:nvSpPr>
            <p:cNvPr id="64532" name="Line 42"/>
            <p:cNvSpPr>
              <a:spLocks noChangeShapeType="1"/>
            </p:cNvSpPr>
            <p:nvPr/>
          </p:nvSpPr>
          <p:spPr bwMode="auto">
            <a:xfrm flipV="1">
              <a:off x="1687" y="1472"/>
              <a:ext cx="2879" cy="0"/>
            </a:xfrm>
            <a:prstGeom prst="line">
              <a:avLst/>
            </a:prstGeom>
            <a:noFill/>
            <a:ln w="57150">
              <a:solidFill>
                <a:schemeClr val="tx2"/>
              </a:solidFill>
              <a:round/>
              <a:headEnd/>
              <a:tailEnd/>
            </a:ln>
          </p:spPr>
          <p:txBody>
            <a:bodyPr/>
            <a:lstStyle/>
            <a:p>
              <a:endParaRPr lang="en-US"/>
            </a:p>
          </p:txBody>
        </p:sp>
      </p:grpSp>
      <p:sp>
        <p:nvSpPr>
          <p:cNvPr id="31" name="TextBox 30"/>
          <p:cNvSpPr txBox="1"/>
          <p:nvPr/>
        </p:nvSpPr>
        <p:spPr>
          <a:xfrm>
            <a:off x="7118351" y="3352948"/>
            <a:ext cx="1790699" cy="990451"/>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Click the member’s name to open the enrollment form</a:t>
            </a:r>
            <a:endParaRPr lang="en-US" sz="1400" b="1" dirty="0">
              <a:solidFill>
                <a:schemeClr val="tx2"/>
              </a:solidFill>
              <a:ea typeface="ＭＳ Ｐゴシック" pitchFamily="68" charset="-128"/>
            </a:endParaRP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0"/>
            <a:ext cx="8229600" cy="1143000"/>
          </a:xfrm>
        </p:spPr>
        <p:txBody>
          <a:bodyPr/>
          <a:lstStyle/>
          <a:p>
            <a:pPr eaLnBrk="1" hangingPunct="1"/>
            <a:r>
              <a:rPr lang="en-US" sz="2900" dirty="0" smtClean="0">
                <a:solidFill>
                  <a:srgbClr val="0070C0"/>
                </a:solidFill>
                <a:ea typeface="ＭＳ Ｐゴシック" pitchFamily="34" charset="-128"/>
              </a:rPr>
              <a:t>Enroll Members</a:t>
            </a:r>
            <a:r>
              <a:rPr lang="en-US" sz="2900" dirty="0" smtClean="0">
                <a:solidFill>
                  <a:srgbClr val="94373C"/>
                </a:solidFill>
                <a:ea typeface="ＭＳ Ｐゴシック" pitchFamily="34" charset="-128"/>
              </a:rPr>
              <a:t/>
            </a:r>
            <a:br>
              <a:rPr lang="en-US" sz="2900" dirty="0" smtClean="0">
                <a:solidFill>
                  <a:srgbClr val="94373C"/>
                </a:solidFill>
                <a:ea typeface="ＭＳ Ｐゴシック" pitchFamily="34" charset="-128"/>
              </a:rPr>
            </a:br>
            <a:r>
              <a:rPr lang="en-US" sz="1400" dirty="0" smtClean="0">
                <a:solidFill>
                  <a:schemeClr val="tx1"/>
                </a:solidFill>
                <a:ea typeface="ＭＳ Ｐゴシック" pitchFamily="34" charset="-128"/>
              </a:rPr>
              <a:t>(Enrolling members who were </a:t>
            </a:r>
            <a:r>
              <a:rPr lang="en-US" sz="1400" b="1" i="1" dirty="0" smtClean="0">
                <a:solidFill>
                  <a:schemeClr val="tx1"/>
                </a:solidFill>
                <a:ea typeface="ＭＳ Ｐゴシック" pitchFamily="34" charset="-128"/>
              </a:rPr>
              <a:t>Invited through the invitation process)</a:t>
            </a:r>
          </a:p>
        </p:txBody>
      </p:sp>
      <p:sp>
        <p:nvSpPr>
          <p:cNvPr id="65539"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r>
              <a:rPr lang="en-US" sz="1400">
                <a:solidFill>
                  <a:srgbClr val="FFFFFF"/>
                </a:solidFill>
                <a:latin typeface="Calibri" pitchFamily="34" charset="0"/>
              </a:rPr>
              <a:t>e</a:t>
            </a:r>
          </a:p>
        </p:txBody>
      </p:sp>
      <p:sp>
        <p:nvSpPr>
          <p:cNvPr id="65540" name="Slide Number Placeholder 4"/>
          <p:cNvSpPr txBox="1">
            <a:spLocks noGrp="1"/>
          </p:cNvSpPr>
          <p:nvPr/>
        </p:nvSpPr>
        <p:spPr bwMode="auto">
          <a:xfrm>
            <a:off x="4362450" y="922337"/>
            <a:ext cx="457200" cy="441325"/>
          </a:xfrm>
          <a:prstGeom prst="rect">
            <a:avLst/>
          </a:prstGeom>
          <a:noFill/>
          <a:ln w="9525">
            <a:noFill/>
            <a:miter lim="800000"/>
            <a:headEnd/>
            <a:tailEnd/>
          </a:ln>
        </p:spPr>
        <p:txBody>
          <a:bodyPr lIns="45720" rIns="45720" anchor="ctr"/>
          <a:lstStyle/>
          <a:p>
            <a:pPr algn="ctr"/>
            <a:fld id="{9126DD05-C2E5-4E7E-A2F9-18C2FDAEC48A}" type="slidenum">
              <a:rPr lang="en-US" sz="1600">
                <a:solidFill>
                  <a:srgbClr val="0070C0"/>
                </a:solidFill>
                <a:latin typeface="Calibri" pitchFamily="34" charset="0"/>
              </a:rPr>
              <a:pPr algn="ctr"/>
              <a:t>63</a:t>
            </a:fld>
            <a:endParaRPr lang="en-US" sz="1600" dirty="0">
              <a:solidFill>
                <a:srgbClr val="0070C0"/>
              </a:solidFill>
              <a:latin typeface="Calibri" pitchFamily="34" charset="0"/>
            </a:endParaRPr>
          </a:p>
        </p:txBody>
      </p:sp>
      <p:sp>
        <p:nvSpPr>
          <p:cNvPr id="65541"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pic>
        <p:nvPicPr>
          <p:cNvPr id="65542" name="Picture 6"/>
          <p:cNvPicPr>
            <a:picLocks noChangeAspect="1" noChangeArrowheads="1"/>
          </p:cNvPicPr>
          <p:nvPr/>
        </p:nvPicPr>
        <p:blipFill>
          <a:blip r:embed="rId3" cstate="print"/>
          <a:srcRect/>
          <a:stretch>
            <a:fillRect/>
          </a:stretch>
        </p:blipFill>
        <p:spPr bwMode="auto">
          <a:xfrm>
            <a:off x="304800" y="1363662"/>
            <a:ext cx="6705600" cy="4660900"/>
          </a:xfrm>
          <a:prstGeom prst="rect">
            <a:avLst/>
          </a:prstGeom>
          <a:noFill/>
          <a:ln w="28575">
            <a:solidFill>
              <a:schemeClr val="tx1"/>
            </a:solidFill>
            <a:miter lim="800000"/>
            <a:headEnd/>
            <a:tailEnd/>
          </a:ln>
        </p:spPr>
      </p:pic>
      <p:sp>
        <p:nvSpPr>
          <p:cNvPr id="65543" name="Text Box 32"/>
          <p:cNvSpPr txBox="1">
            <a:spLocks noChangeArrowheads="1"/>
          </p:cNvSpPr>
          <p:nvPr/>
        </p:nvSpPr>
        <p:spPr bwMode="auto">
          <a:xfrm>
            <a:off x="3327400" y="1639888"/>
            <a:ext cx="3606800" cy="304800"/>
          </a:xfrm>
          <a:prstGeom prst="rect">
            <a:avLst/>
          </a:prstGeom>
          <a:solidFill>
            <a:schemeClr val="tx2"/>
          </a:solidFill>
          <a:ln w="9525">
            <a:noFill/>
            <a:miter lim="800000"/>
            <a:headEnd/>
            <a:tailEnd/>
          </a:ln>
        </p:spPr>
        <p:txBody>
          <a:bodyPr>
            <a:spAutoFit/>
          </a:bodyPr>
          <a:lstStyle/>
          <a:p>
            <a:r>
              <a:rPr lang="en-US" sz="1400" dirty="0">
                <a:solidFill>
                  <a:srgbClr val="FFFFFF"/>
                </a:solidFill>
                <a:latin typeface="Calibri" pitchFamily="34" charset="0"/>
              </a:rPr>
              <a:t>Required fields are marked with an asterisk (*)</a:t>
            </a:r>
          </a:p>
        </p:txBody>
      </p:sp>
      <p:sp>
        <p:nvSpPr>
          <p:cNvPr id="65544" name="Line 11"/>
          <p:cNvSpPr>
            <a:spLocks noChangeShapeType="1"/>
          </p:cNvSpPr>
          <p:nvPr/>
        </p:nvSpPr>
        <p:spPr bwMode="auto">
          <a:xfrm flipH="1">
            <a:off x="5105400" y="4114800"/>
            <a:ext cx="2901950" cy="0"/>
          </a:xfrm>
          <a:prstGeom prst="line">
            <a:avLst/>
          </a:prstGeom>
          <a:noFill/>
          <a:ln w="57150">
            <a:solidFill>
              <a:schemeClr val="tx2"/>
            </a:solidFill>
            <a:round/>
            <a:headEnd/>
            <a:tailEnd type="stealth" w="med" len="med"/>
          </a:ln>
        </p:spPr>
        <p:txBody>
          <a:bodyPr/>
          <a:lstStyle/>
          <a:p>
            <a:endParaRPr lang="en-US"/>
          </a:p>
        </p:txBody>
      </p:sp>
      <p:sp>
        <p:nvSpPr>
          <p:cNvPr id="19" name="TextBox 18"/>
          <p:cNvSpPr txBox="1"/>
          <p:nvPr/>
        </p:nvSpPr>
        <p:spPr>
          <a:xfrm>
            <a:off x="7134225" y="3285174"/>
            <a:ext cx="1790699" cy="2347932"/>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a:solidFill>
                  <a:schemeClr val="tx2"/>
                </a:solidFill>
                <a:ea typeface="ＭＳ Ｐゴシック" pitchFamily="36" charset="-128"/>
              </a:rPr>
              <a:t>If you are going to complete the member’s portion of the enrollment form, you should complete it using the information given  in enrollment form that was signed by the member</a:t>
            </a:r>
            <a:endParaRPr lang="en-US" sz="1400" b="1">
              <a:solidFill>
                <a:schemeClr val="tx2"/>
              </a:solidFill>
              <a:ea typeface="ＭＳ Ｐゴシック" pitchFamily="36" charset="-128"/>
            </a:endParaRPr>
          </a:p>
          <a:p>
            <a:pPr>
              <a:defRPr/>
            </a:pPr>
            <a:endParaRPr lang="en-US" sz="1400" b="1">
              <a:solidFill>
                <a:schemeClr val="tx2"/>
              </a:solidFill>
              <a:ea typeface="ＭＳ Ｐゴシック" pitchFamily="36" charset="-128"/>
            </a:endParaRP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0"/>
            <a:ext cx="8229600" cy="1143000"/>
          </a:xfrm>
        </p:spPr>
        <p:txBody>
          <a:bodyPr/>
          <a:lstStyle/>
          <a:p>
            <a:pPr eaLnBrk="1" hangingPunct="1"/>
            <a:r>
              <a:rPr lang="en-US" sz="2900" dirty="0" smtClean="0">
                <a:solidFill>
                  <a:srgbClr val="0070C0"/>
                </a:solidFill>
                <a:ea typeface="ＭＳ Ｐゴシック" pitchFamily="34" charset="-128"/>
              </a:rPr>
              <a:t>Enroll Members</a:t>
            </a:r>
            <a:r>
              <a:rPr lang="en-US" sz="2900" dirty="0" smtClean="0">
                <a:solidFill>
                  <a:srgbClr val="94373C"/>
                </a:solidFill>
                <a:ea typeface="ＭＳ Ｐゴシック" pitchFamily="34" charset="-128"/>
              </a:rPr>
              <a:t/>
            </a:r>
            <a:br>
              <a:rPr lang="en-US" sz="2900" dirty="0" smtClean="0">
                <a:solidFill>
                  <a:srgbClr val="94373C"/>
                </a:solidFill>
                <a:ea typeface="ＭＳ Ｐゴシック" pitchFamily="34" charset="-128"/>
              </a:rPr>
            </a:br>
            <a:r>
              <a:rPr lang="en-US" sz="1400" dirty="0" smtClean="0">
                <a:solidFill>
                  <a:schemeClr val="tx1"/>
                </a:solidFill>
                <a:ea typeface="ＭＳ Ｐゴシック" pitchFamily="34" charset="-128"/>
              </a:rPr>
              <a:t>(Enrolling members who were </a:t>
            </a:r>
            <a:r>
              <a:rPr lang="en-US" sz="1400" b="1" i="1" dirty="0" smtClean="0">
                <a:solidFill>
                  <a:schemeClr val="tx1"/>
                </a:solidFill>
                <a:ea typeface="ＭＳ Ｐゴシック" pitchFamily="34" charset="-128"/>
              </a:rPr>
              <a:t>Invited through the invitation process)</a:t>
            </a:r>
          </a:p>
        </p:txBody>
      </p:sp>
      <p:sp>
        <p:nvSpPr>
          <p:cNvPr id="66563"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66564" name="Slide Number Placeholder 4"/>
          <p:cNvSpPr txBox="1">
            <a:spLocks noGrp="1"/>
          </p:cNvSpPr>
          <p:nvPr/>
        </p:nvSpPr>
        <p:spPr bwMode="auto">
          <a:xfrm>
            <a:off x="4362450" y="922337"/>
            <a:ext cx="457200" cy="441325"/>
          </a:xfrm>
          <a:prstGeom prst="rect">
            <a:avLst/>
          </a:prstGeom>
          <a:noFill/>
          <a:ln w="9525">
            <a:noFill/>
            <a:miter lim="800000"/>
            <a:headEnd/>
            <a:tailEnd/>
          </a:ln>
        </p:spPr>
        <p:txBody>
          <a:bodyPr lIns="45720" rIns="45720" anchor="ctr"/>
          <a:lstStyle/>
          <a:p>
            <a:pPr algn="ctr"/>
            <a:fld id="{7308B6D0-5E97-44B8-8ED9-85D1179EA523}" type="slidenum">
              <a:rPr lang="en-US" sz="1600">
                <a:solidFill>
                  <a:srgbClr val="0070C0"/>
                </a:solidFill>
                <a:latin typeface="Calibri" pitchFamily="34" charset="0"/>
              </a:rPr>
              <a:pPr algn="ctr"/>
              <a:t>64</a:t>
            </a:fld>
            <a:endParaRPr lang="en-US" sz="1600" dirty="0">
              <a:solidFill>
                <a:srgbClr val="0070C0"/>
              </a:solidFill>
              <a:latin typeface="Calibri" pitchFamily="34" charset="0"/>
            </a:endParaRPr>
          </a:p>
        </p:txBody>
      </p:sp>
      <p:sp>
        <p:nvSpPr>
          <p:cNvPr id="66565"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pic>
        <p:nvPicPr>
          <p:cNvPr id="66566" name="Picture 6"/>
          <p:cNvPicPr>
            <a:picLocks noChangeAspect="1" noChangeArrowheads="1"/>
          </p:cNvPicPr>
          <p:nvPr/>
        </p:nvPicPr>
        <p:blipFill>
          <a:blip r:embed="rId3" cstate="print"/>
          <a:srcRect/>
          <a:stretch>
            <a:fillRect/>
          </a:stretch>
        </p:blipFill>
        <p:spPr bwMode="auto">
          <a:xfrm>
            <a:off x="252413" y="1282700"/>
            <a:ext cx="6605587" cy="4708525"/>
          </a:xfrm>
          <a:prstGeom prst="rect">
            <a:avLst/>
          </a:prstGeom>
          <a:noFill/>
          <a:ln w="28575">
            <a:solidFill>
              <a:schemeClr val="tx1"/>
            </a:solidFill>
            <a:miter lim="800000"/>
            <a:headEnd/>
            <a:tailEnd/>
          </a:ln>
        </p:spPr>
      </p:pic>
      <p:sp>
        <p:nvSpPr>
          <p:cNvPr id="35" name="TextBox 34"/>
          <p:cNvSpPr txBox="1"/>
          <p:nvPr/>
        </p:nvSpPr>
        <p:spPr>
          <a:xfrm>
            <a:off x="7074342" y="3329424"/>
            <a:ext cx="1790699" cy="1169551"/>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Click </a:t>
            </a:r>
            <a:r>
              <a:rPr lang="en-US" sz="1400" b="1" dirty="0">
                <a:solidFill>
                  <a:schemeClr val="tx2"/>
                </a:solidFill>
                <a:ea typeface="ＭＳ Ｐゴシック" pitchFamily="68" charset="-128"/>
              </a:rPr>
              <a:t>Save Information</a:t>
            </a:r>
            <a:r>
              <a:rPr lang="en-US" sz="1400" dirty="0">
                <a:solidFill>
                  <a:schemeClr val="tx2"/>
                </a:solidFill>
                <a:ea typeface="ＭＳ Ｐゴシック" pitchFamily="68" charset="-128"/>
              </a:rPr>
              <a:t> to save the enrollment data without activating</a:t>
            </a:r>
            <a:endParaRPr lang="en-US" sz="1400" b="1" dirty="0">
              <a:solidFill>
                <a:schemeClr val="tx2"/>
              </a:solidFill>
              <a:ea typeface="ＭＳ Ｐゴシック" pitchFamily="68" charset="-128"/>
            </a:endParaRPr>
          </a:p>
        </p:txBody>
      </p:sp>
      <p:grpSp>
        <p:nvGrpSpPr>
          <p:cNvPr id="66570" name="Group 37"/>
          <p:cNvGrpSpPr>
            <a:grpSpLocks/>
          </p:cNvGrpSpPr>
          <p:nvPr/>
        </p:nvGrpSpPr>
        <p:grpSpPr bwMode="auto">
          <a:xfrm>
            <a:off x="4477192" y="2794000"/>
            <a:ext cx="3492500" cy="2492375"/>
            <a:chOff x="2888" y="1938"/>
            <a:chExt cx="2200" cy="1570"/>
          </a:xfrm>
        </p:grpSpPr>
        <p:sp>
          <p:nvSpPr>
            <p:cNvPr id="66589" name="Line 11"/>
            <p:cNvSpPr>
              <a:spLocks noChangeShapeType="1"/>
            </p:cNvSpPr>
            <p:nvPr/>
          </p:nvSpPr>
          <p:spPr bwMode="auto">
            <a:xfrm flipH="1" flipV="1">
              <a:off x="3008" y="3258"/>
              <a:ext cx="264" cy="0"/>
            </a:xfrm>
            <a:prstGeom prst="line">
              <a:avLst/>
            </a:prstGeom>
            <a:noFill/>
            <a:ln w="57150">
              <a:solidFill>
                <a:schemeClr val="tx2"/>
              </a:solidFill>
              <a:round/>
              <a:headEnd/>
              <a:tailEnd/>
            </a:ln>
          </p:spPr>
          <p:txBody>
            <a:bodyPr/>
            <a:lstStyle/>
            <a:p>
              <a:endParaRPr lang="en-US"/>
            </a:p>
          </p:txBody>
        </p:sp>
        <p:sp>
          <p:nvSpPr>
            <p:cNvPr id="66590" name="Line 32"/>
            <p:cNvSpPr>
              <a:spLocks noChangeShapeType="1"/>
            </p:cNvSpPr>
            <p:nvPr/>
          </p:nvSpPr>
          <p:spPr bwMode="auto">
            <a:xfrm flipV="1">
              <a:off x="3248" y="1956"/>
              <a:ext cx="1840" cy="0"/>
            </a:xfrm>
            <a:prstGeom prst="line">
              <a:avLst/>
            </a:prstGeom>
            <a:noFill/>
            <a:ln w="57150">
              <a:solidFill>
                <a:schemeClr val="tx2"/>
              </a:solidFill>
              <a:round/>
              <a:headEnd/>
              <a:tailEnd/>
            </a:ln>
          </p:spPr>
          <p:txBody>
            <a:bodyPr/>
            <a:lstStyle/>
            <a:p>
              <a:endParaRPr lang="en-US"/>
            </a:p>
          </p:txBody>
        </p:sp>
        <p:sp>
          <p:nvSpPr>
            <p:cNvPr id="66591" name="AutoShape 27"/>
            <p:cNvSpPr>
              <a:spLocks/>
            </p:cNvSpPr>
            <p:nvPr/>
          </p:nvSpPr>
          <p:spPr bwMode="auto">
            <a:xfrm rot="10800000">
              <a:off x="2888" y="3012"/>
              <a:ext cx="144" cy="496"/>
            </a:xfrm>
            <a:prstGeom prst="leftBrace">
              <a:avLst>
                <a:gd name="adj1" fmla="val 28704"/>
                <a:gd name="adj2" fmla="val 50000"/>
              </a:avLst>
            </a:prstGeom>
            <a:noFill/>
            <a:ln w="57150">
              <a:solidFill>
                <a:schemeClr val="tx2"/>
              </a:solidFill>
              <a:round/>
              <a:headEnd/>
              <a:tailEnd/>
            </a:ln>
          </p:spPr>
          <p:txBody>
            <a:bodyPr rot="10800000" wrap="none" anchor="ctr"/>
            <a:lstStyle/>
            <a:p>
              <a:endParaRPr lang="en-US"/>
            </a:p>
          </p:txBody>
        </p:sp>
        <p:sp>
          <p:nvSpPr>
            <p:cNvPr id="66592" name="Line 34"/>
            <p:cNvSpPr>
              <a:spLocks noChangeShapeType="1"/>
            </p:cNvSpPr>
            <p:nvPr/>
          </p:nvSpPr>
          <p:spPr bwMode="auto">
            <a:xfrm flipH="1" flipV="1">
              <a:off x="3248" y="1938"/>
              <a:ext cx="12" cy="1332"/>
            </a:xfrm>
            <a:prstGeom prst="line">
              <a:avLst/>
            </a:prstGeom>
            <a:noFill/>
            <a:ln w="57150">
              <a:solidFill>
                <a:schemeClr val="tx2"/>
              </a:solidFill>
              <a:round/>
              <a:headEnd/>
              <a:tailEnd/>
            </a:ln>
          </p:spPr>
          <p:txBody>
            <a:bodyPr/>
            <a:lstStyle/>
            <a:p>
              <a:endParaRPr lang="en-US"/>
            </a:p>
          </p:txBody>
        </p:sp>
      </p:grpSp>
      <p:sp>
        <p:nvSpPr>
          <p:cNvPr id="29" name="TextBox 28"/>
          <p:cNvSpPr txBox="1"/>
          <p:nvPr/>
        </p:nvSpPr>
        <p:spPr>
          <a:xfrm>
            <a:off x="7140576" y="457200"/>
            <a:ext cx="1790699" cy="2677656"/>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Enter the member’s start date and select Program Year, Program Title, Service Location and Slot Type. Select the checkbox to certify your portion of the enrollment</a:t>
            </a:r>
            <a:endParaRPr lang="en-US" sz="1400" b="1" dirty="0">
              <a:solidFill>
                <a:schemeClr val="tx2"/>
              </a:solidFill>
              <a:ea typeface="ＭＳ Ｐゴシック" pitchFamily="68" charset="-128"/>
            </a:endParaRPr>
          </a:p>
        </p:txBody>
      </p:sp>
      <p:grpSp>
        <p:nvGrpSpPr>
          <p:cNvPr id="66574" name="Group 38"/>
          <p:cNvGrpSpPr>
            <a:grpSpLocks/>
          </p:cNvGrpSpPr>
          <p:nvPr/>
        </p:nvGrpSpPr>
        <p:grpSpPr bwMode="auto">
          <a:xfrm>
            <a:off x="5292725" y="3886755"/>
            <a:ext cx="1822450" cy="1752600"/>
            <a:chOff x="3306" y="1298"/>
            <a:chExt cx="1613" cy="2459"/>
          </a:xfrm>
        </p:grpSpPr>
        <p:sp>
          <p:nvSpPr>
            <p:cNvPr id="66587" name="Line 11"/>
            <p:cNvSpPr>
              <a:spLocks noChangeShapeType="1"/>
            </p:cNvSpPr>
            <p:nvPr/>
          </p:nvSpPr>
          <p:spPr bwMode="auto">
            <a:xfrm flipH="1">
              <a:off x="3322" y="1298"/>
              <a:ext cx="0" cy="2459"/>
            </a:xfrm>
            <a:prstGeom prst="line">
              <a:avLst/>
            </a:prstGeom>
            <a:noFill/>
            <a:ln w="57150">
              <a:solidFill>
                <a:schemeClr val="tx2"/>
              </a:solidFill>
              <a:round/>
              <a:headEnd/>
              <a:tailEnd type="stealth" w="med" len="med"/>
            </a:ln>
          </p:spPr>
          <p:txBody>
            <a:bodyPr/>
            <a:lstStyle/>
            <a:p>
              <a:endParaRPr lang="en-US"/>
            </a:p>
          </p:txBody>
        </p:sp>
        <p:sp>
          <p:nvSpPr>
            <p:cNvPr id="66588" name="Line 40"/>
            <p:cNvSpPr>
              <a:spLocks noChangeShapeType="1"/>
            </p:cNvSpPr>
            <p:nvPr/>
          </p:nvSpPr>
          <p:spPr bwMode="auto">
            <a:xfrm flipV="1">
              <a:off x="3306" y="1310"/>
              <a:ext cx="1613" cy="0"/>
            </a:xfrm>
            <a:prstGeom prst="line">
              <a:avLst/>
            </a:prstGeom>
            <a:noFill/>
            <a:ln w="57150">
              <a:solidFill>
                <a:schemeClr val="tx2"/>
              </a:solidFill>
              <a:round/>
              <a:headEnd/>
              <a:tailEnd/>
            </a:ln>
          </p:spPr>
          <p:txBody>
            <a:bodyPr/>
            <a:lstStyle/>
            <a:p>
              <a:endParaRPr lang="en-US"/>
            </a:p>
          </p:txBody>
        </p:sp>
      </p:grpSp>
      <p:grpSp>
        <p:nvGrpSpPr>
          <p:cNvPr id="66575" name="Group 41"/>
          <p:cNvGrpSpPr>
            <a:grpSpLocks/>
          </p:cNvGrpSpPr>
          <p:nvPr/>
        </p:nvGrpSpPr>
        <p:grpSpPr bwMode="auto">
          <a:xfrm>
            <a:off x="6164705" y="4763055"/>
            <a:ext cx="1804987" cy="908050"/>
            <a:chOff x="3306" y="1298"/>
            <a:chExt cx="1613" cy="2459"/>
          </a:xfrm>
        </p:grpSpPr>
        <p:sp>
          <p:nvSpPr>
            <p:cNvPr id="66585" name="Line 11"/>
            <p:cNvSpPr>
              <a:spLocks noChangeShapeType="1"/>
            </p:cNvSpPr>
            <p:nvPr/>
          </p:nvSpPr>
          <p:spPr bwMode="auto">
            <a:xfrm flipH="1">
              <a:off x="3322" y="1298"/>
              <a:ext cx="0" cy="2459"/>
            </a:xfrm>
            <a:prstGeom prst="line">
              <a:avLst/>
            </a:prstGeom>
            <a:noFill/>
            <a:ln w="57150">
              <a:solidFill>
                <a:schemeClr val="tx2"/>
              </a:solidFill>
              <a:round/>
              <a:headEnd/>
              <a:tailEnd type="stealth" w="med" len="med"/>
            </a:ln>
          </p:spPr>
          <p:txBody>
            <a:bodyPr/>
            <a:lstStyle/>
            <a:p>
              <a:endParaRPr lang="en-US"/>
            </a:p>
          </p:txBody>
        </p:sp>
        <p:sp>
          <p:nvSpPr>
            <p:cNvPr id="66586" name="Line 43"/>
            <p:cNvSpPr>
              <a:spLocks noChangeShapeType="1"/>
            </p:cNvSpPr>
            <p:nvPr/>
          </p:nvSpPr>
          <p:spPr bwMode="auto">
            <a:xfrm flipV="1">
              <a:off x="3306" y="1310"/>
              <a:ext cx="1613" cy="0"/>
            </a:xfrm>
            <a:prstGeom prst="line">
              <a:avLst/>
            </a:prstGeom>
            <a:noFill/>
            <a:ln w="57150">
              <a:solidFill>
                <a:schemeClr val="tx2"/>
              </a:solidFill>
              <a:round/>
              <a:headEnd/>
              <a:tailEnd/>
            </a:ln>
          </p:spPr>
          <p:txBody>
            <a:bodyPr/>
            <a:lstStyle/>
            <a:p>
              <a:endParaRPr lang="en-US"/>
            </a:p>
          </p:txBody>
        </p:sp>
      </p:grpSp>
      <p:sp>
        <p:nvSpPr>
          <p:cNvPr id="31" name="TextBox 30"/>
          <p:cNvSpPr txBox="1"/>
          <p:nvPr/>
        </p:nvSpPr>
        <p:spPr>
          <a:xfrm>
            <a:off x="7074342" y="4547711"/>
            <a:ext cx="1790699" cy="1169551"/>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68" charset="-128"/>
              </a:rPr>
              <a:t>Click </a:t>
            </a:r>
            <a:r>
              <a:rPr lang="en-US" sz="1400" b="1" dirty="0">
                <a:solidFill>
                  <a:schemeClr val="tx2"/>
                </a:solidFill>
                <a:ea typeface="ＭＳ Ｐゴシック" pitchFamily="68" charset="-128"/>
              </a:rPr>
              <a:t>Enroll Member</a:t>
            </a:r>
            <a:r>
              <a:rPr lang="en-US" sz="1400" dirty="0">
                <a:solidFill>
                  <a:schemeClr val="tx2"/>
                </a:solidFill>
                <a:ea typeface="ＭＳ Ｐゴシック" pitchFamily="68" charset="-128"/>
              </a:rPr>
              <a:t> to activate the member’s enrollment</a:t>
            </a:r>
            <a:endParaRPr lang="en-US" sz="1400" b="1" dirty="0">
              <a:solidFill>
                <a:schemeClr val="tx2"/>
              </a:solidFill>
              <a:ea typeface="ＭＳ Ｐゴシック" pitchFamily="68" charset="-128"/>
            </a:endParaRPr>
          </a:p>
        </p:txBody>
      </p:sp>
      <p:grpSp>
        <p:nvGrpSpPr>
          <p:cNvPr id="66579" name="Group 47"/>
          <p:cNvGrpSpPr>
            <a:grpSpLocks/>
          </p:cNvGrpSpPr>
          <p:nvPr/>
        </p:nvGrpSpPr>
        <p:grpSpPr bwMode="auto">
          <a:xfrm>
            <a:off x="4157662" y="5867400"/>
            <a:ext cx="3267075" cy="247650"/>
            <a:chOff x="2646" y="3788"/>
            <a:chExt cx="2058" cy="156"/>
          </a:xfrm>
        </p:grpSpPr>
        <p:sp>
          <p:nvSpPr>
            <p:cNvPr id="66583" name="Line 11"/>
            <p:cNvSpPr>
              <a:spLocks noChangeShapeType="1"/>
            </p:cNvSpPr>
            <p:nvPr/>
          </p:nvSpPr>
          <p:spPr bwMode="auto">
            <a:xfrm flipH="1" flipV="1">
              <a:off x="2659" y="3788"/>
              <a:ext cx="0" cy="156"/>
            </a:xfrm>
            <a:prstGeom prst="line">
              <a:avLst/>
            </a:prstGeom>
            <a:noFill/>
            <a:ln w="57150">
              <a:solidFill>
                <a:schemeClr val="tx2"/>
              </a:solidFill>
              <a:round/>
              <a:headEnd/>
              <a:tailEnd type="stealth" w="med" len="med"/>
            </a:ln>
          </p:spPr>
          <p:txBody>
            <a:bodyPr/>
            <a:lstStyle/>
            <a:p>
              <a:endParaRPr lang="en-US"/>
            </a:p>
          </p:txBody>
        </p:sp>
        <p:sp>
          <p:nvSpPr>
            <p:cNvPr id="66584" name="Line 46"/>
            <p:cNvSpPr>
              <a:spLocks noChangeShapeType="1"/>
            </p:cNvSpPr>
            <p:nvPr/>
          </p:nvSpPr>
          <p:spPr bwMode="auto">
            <a:xfrm>
              <a:off x="2646" y="3940"/>
              <a:ext cx="2058" cy="0"/>
            </a:xfrm>
            <a:prstGeom prst="line">
              <a:avLst/>
            </a:prstGeom>
            <a:noFill/>
            <a:ln w="57150">
              <a:solidFill>
                <a:schemeClr val="tx2"/>
              </a:solidFill>
              <a:round/>
              <a:headEnd/>
              <a:tailEnd/>
            </a:ln>
          </p:spPr>
          <p:txBody>
            <a:bodyPr/>
            <a:lstStyle/>
            <a:p>
              <a:endParaRPr lang="en-US"/>
            </a:p>
          </p:txBody>
        </p:sp>
      </p:grpSp>
      <p:sp>
        <p:nvSpPr>
          <p:cNvPr id="33" name="TextBox 32"/>
          <p:cNvSpPr txBox="1"/>
          <p:nvPr/>
        </p:nvSpPr>
        <p:spPr>
          <a:xfrm>
            <a:off x="7140576" y="5774001"/>
            <a:ext cx="1790699" cy="682097"/>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ea typeface="ＭＳ Ｐゴシック" pitchFamily="68" charset="-128"/>
              </a:rPr>
              <a:t>Click </a:t>
            </a:r>
            <a:r>
              <a:rPr lang="en-US" sz="1400" b="1" dirty="0">
                <a:solidFill>
                  <a:schemeClr val="tx2"/>
                </a:solidFill>
                <a:ea typeface="ＭＳ Ｐゴシック" pitchFamily="68" charset="-128"/>
              </a:rPr>
              <a:t>Cancel</a:t>
            </a:r>
            <a:r>
              <a:rPr lang="en-US" sz="1400" dirty="0">
                <a:solidFill>
                  <a:schemeClr val="tx2"/>
                </a:solidFill>
                <a:ea typeface="ＭＳ Ｐゴシック" pitchFamily="68" charset="-128"/>
              </a:rPr>
              <a:t> to discard any changes made</a:t>
            </a:r>
            <a:endParaRPr lang="en-US" sz="1400" b="1" dirty="0">
              <a:solidFill>
                <a:schemeClr val="tx2"/>
              </a:solidFill>
              <a:ea typeface="ＭＳ Ｐゴシック" pitchFamily="68" charset="-128"/>
            </a:endParaRP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0"/>
            <a:ext cx="8229600" cy="1143000"/>
          </a:xfrm>
        </p:spPr>
        <p:txBody>
          <a:bodyPr/>
          <a:lstStyle/>
          <a:p>
            <a:pPr eaLnBrk="1" hangingPunct="1"/>
            <a:r>
              <a:rPr lang="en-US" sz="2900" dirty="0" smtClean="0">
                <a:solidFill>
                  <a:srgbClr val="0070C0"/>
                </a:solidFill>
                <a:ea typeface="ＭＳ Ｐゴシック" pitchFamily="34" charset="-128"/>
              </a:rPr>
              <a:t>Enroll Members</a:t>
            </a:r>
            <a:r>
              <a:rPr lang="en-US" sz="2900" dirty="0" smtClean="0">
                <a:solidFill>
                  <a:srgbClr val="94373C"/>
                </a:solidFill>
                <a:ea typeface="ＭＳ Ｐゴシック" pitchFamily="34" charset="-128"/>
              </a:rPr>
              <a:t/>
            </a:r>
            <a:br>
              <a:rPr lang="en-US" sz="2900" dirty="0" smtClean="0">
                <a:solidFill>
                  <a:srgbClr val="94373C"/>
                </a:solidFill>
                <a:ea typeface="ＭＳ Ｐゴシック" pitchFamily="34" charset="-128"/>
              </a:rPr>
            </a:br>
            <a:r>
              <a:rPr lang="en-US" sz="1400" dirty="0" smtClean="0">
                <a:solidFill>
                  <a:schemeClr val="tx1"/>
                </a:solidFill>
                <a:ea typeface="ＭＳ Ｐゴシック" pitchFamily="34" charset="-128"/>
              </a:rPr>
              <a:t>(Enrolling members who were </a:t>
            </a:r>
            <a:r>
              <a:rPr lang="en-US" sz="1400" b="1" i="1" dirty="0" smtClean="0">
                <a:solidFill>
                  <a:schemeClr val="tx1"/>
                </a:solidFill>
                <a:ea typeface="ＭＳ Ｐゴシック" pitchFamily="34" charset="-128"/>
              </a:rPr>
              <a:t>Invited through the invitation process)</a:t>
            </a:r>
          </a:p>
        </p:txBody>
      </p:sp>
      <p:sp>
        <p:nvSpPr>
          <p:cNvPr id="67587"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67588" name="Slide Number Placeholder 4"/>
          <p:cNvSpPr txBox="1">
            <a:spLocks noGrp="1"/>
          </p:cNvSpPr>
          <p:nvPr/>
        </p:nvSpPr>
        <p:spPr bwMode="auto">
          <a:xfrm>
            <a:off x="4362450" y="806450"/>
            <a:ext cx="457200" cy="441325"/>
          </a:xfrm>
          <a:prstGeom prst="rect">
            <a:avLst/>
          </a:prstGeom>
          <a:noFill/>
          <a:ln w="9525">
            <a:noFill/>
            <a:miter lim="800000"/>
            <a:headEnd/>
            <a:tailEnd/>
          </a:ln>
        </p:spPr>
        <p:txBody>
          <a:bodyPr lIns="45720" rIns="45720" anchor="ctr"/>
          <a:lstStyle/>
          <a:p>
            <a:pPr algn="ctr"/>
            <a:fld id="{F38790C4-1A1A-41C2-BEF2-960BA27E76CC}" type="slidenum">
              <a:rPr lang="en-US" sz="1600">
                <a:solidFill>
                  <a:srgbClr val="0070C0"/>
                </a:solidFill>
                <a:latin typeface="Calibri" pitchFamily="34" charset="0"/>
              </a:rPr>
              <a:pPr algn="ctr"/>
              <a:t>65</a:t>
            </a:fld>
            <a:endParaRPr lang="en-US" sz="1600" dirty="0">
              <a:solidFill>
                <a:srgbClr val="0070C0"/>
              </a:solidFill>
              <a:latin typeface="Calibri" pitchFamily="34" charset="0"/>
            </a:endParaRPr>
          </a:p>
        </p:txBody>
      </p:sp>
      <p:sp>
        <p:nvSpPr>
          <p:cNvPr id="67589" name="Footer Placeholder 4"/>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pic>
        <p:nvPicPr>
          <p:cNvPr id="67590" name="Picture 25"/>
          <p:cNvPicPr>
            <a:picLocks noChangeAspect="1" noChangeArrowheads="1"/>
          </p:cNvPicPr>
          <p:nvPr/>
        </p:nvPicPr>
        <p:blipFill>
          <a:blip r:embed="rId3" cstate="print"/>
          <a:srcRect/>
          <a:stretch>
            <a:fillRect/>
          </a:stretch>
        </p:blipFill>
        <p:spPr bwMode="auto">
          <a:xfrm>
            <a:off x="234950" y="1247775"/>
            <a:ext cx="6623050" cy="4676775"/>
          </a:xfrm>
          <a:prstGeom prst="rect">
            <a:avLst/>
          </a:prstGeom>
          <a:noFill/>
          <a:ln w="28575">
            <a:solidFill>
              <a:schemeClr val="tx1"/>
            </a:solidFill>
            <a:miter lim="800000"/>
            <a:headEnd/>
            <a:tailEnd/>
          </a:ln>
        </p:spPr>
      </p:pic>
      <p:grpSp>
        <p:nvGrpSpPr>
          <p:cNvPr id="67591" name="Group 33"/>
          <p:cNvGrpSpPr>
            <a:grpSpLocks/>
          </p:cNvGrpSpPr>
          <p:nvPr/>
        </p:nvGrpSpPr>
        <p:grpSpPr bwMode="auto">
          <a:xfrm>
            <a:off x="2438400" y="5162550"/>
            <a:ext cx="5181600" cy="247650"/>
            <a:chOff x="2646" y="3788"/>
            <a:chExt cx="2058" cy="156"/>
          </a:xfrm>
        </p:grpSpPr>
        <p:sp>
          <p:nvSpPr>
            <p:cNvPr id="67595" name="Line 11"/>
            <p:cNvSpPr>
              <a:spLocks noChangeShapeType="1"/>
            </p:cNvSpPr>
            <p:nvPr/>
          </p:nvSpPr>
          <p:spPr bwMode="auto">
            <a:xfrm flipH="1" flipV="1">
              <a:off x="2659" y="3788"/>
              <a:ext cx="0" cy="156"/>
            </a:xfrm>
            <a:prstGeom prst="line">
              <a:avLst/>
            </a:prstGeom>
            <a:noFill/>
            <a:ln w="57150">
              <a:solidFill>
                <a:schemeClr val="tx2"/>
              </a:solidFill>
              <a:round/>
              <a:headEnd/>
              <a:tailEnd type="stealth" w="med" len="med"/>
            </a:ln>
          </p:spPr>
          <p:txBody>
            <a:bodyPr/>
            <a:lstStyle/>
            <a:p>
              <a:endParaRPr lang="en-US"/>
            </a:p>
          </p:txBody>
        </p:sp>
        <p:sp>
          <p:nvSpPr>
            <p:cNvPr id="67596" name="Line 35"/>
            <p:cNvSpPr>
              <a:spLocks noChangeShapeType="1"/>
            </p:cNvSpPr>
            <p:nvPr/>
          </p:nvSpPr>
          <p:spPr bwMode="auto">
            <a:xfrm>
              <a:off x="2646" y="3940"/>
              <a:ext cx="2058" cy="0"/>
            </a:xfrm>
            <a:prstGeom prst="line">
              <a:avLst/>
            </a:prstGeom>
            <a:noFill/>
            <a:ln w="57150">
              <a:solidFill>
                <a:schemeClr val="tx2"/>
              </a:solidFill>
              <a:round/>
              <a:headEnd/>
              <a:tailEnd/>
            </a:ln>
          </p:spPr>
          <p:txBody>
            <a:bodyPr/>
            <a:lstStyle/>
            <a:p>
              <a:endParaRPr lang="en-US"/>
            </a:p>
          </p:txBody>
        </p:sp>
      </p:grpSp>
      <p:sp>
        <p:nvSpPr>
          <p:cNvPr id="29" name="TextBox 28"/>
          <p:cNvSpPr txBox="1"/>
          <p:nvPr/>
        </p:nvSpPr>
        <p:spPr>
          <a:xfrm>
            <a:off x="7121526" y="2688500"/>
            <a:ext cx="1790699" cy="3970318"/>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36" charset="-128"/>
              </a:rPr>
              <a:t>The member’s enrollment form will appear under the “Pending Enrollments,” if you had clicked on “save information” on the member enrollment form from the “Pending Invitations” section or if the invitee had completed the member’s portion of the enrollment form</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endParaRPr lang="en-US" sz="3600" b="1" i="1" dirty="0" smtClean="0">
              <a:solidFill>
                <a:srgbClr val="0070C0"/>
              </a:solidFill>
            </a:endParaRPr>
          </a:p>
          <a:p>
            <a:pPr algn="ctr">
              <a:buNone/>
            </a:pPr>
            <a:r>
              <a:rPr lang="en-US" sz="7200" dirty="0" smtClean="0">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solidFill>
                  <a:srgbClr val="0070C0"/>
                </a:solidFill>
                <a:ea typeface="ＭＳ Ｐゴシック" pitchFamily="34" charset="-128"/>
              </a:rPr>
              <a:t>Member </a:t>
            </a:r>
          </a:p>
          <a:p>
            <a:pPr algn="ctr">
              <a:buNone/>
            </a:pPr>
            <a:r>
              <a:rPr lang="en-US" sz="7200" dirty="0" smtClean="0">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solidFill>
                  <a:srgbClr val="0070C0"/>
                </a:solidFill>
                <a:ea typeface="ＭＳ Ｐゴシック" pitchFamily="34" charset="-128"/>
              </a:rPr>
              <a:t>Exit</a:t>
            </a:r>
            <a:endParaRPr lang="en-US" sz="7200" b="1" i="1" dirty="0">
              <a:solidFill>
                <a:srgbClr val="0070C0"/>
              </a:solidFill>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3C7164F-CD4D-47C4-B13E-854112F6DFCD}" type="slidenum">
              <a:rPr lang="en-US" b="1" smtClean="0">
                <a:solidFill>
                  <a:srgbClr val="0070C0"/>
                </a:solidFill>
              </a:rPr>
              <a:pPr>
                <a:defRPr/>
              </a:pPr>
              <a:t>66</a:t>
            </a:fld>
            <a:endParaRPr lang="en-US" b="1" dirty="0">
              <a:solidFill>
                <a:srgbClr val="0070C0"/>
              </a:solidFill>
            </a:endParaRPr>
          </a:p>
        </p:txBody>
      </p:sp>
      <p:sp>
        <p:nvSpPr>
          <p:cNvPr id="6" name="Title 5"/>
          <p:cNvSpPr>
            <a:spLocks noGrp="1"/>
          </p:cNvSpPr>
          <p:nvPr>
            <p:ph type="title"/>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0"/>
            <a:ext cx="8229600" cy="1143000"/>
          </a:xfrm>
        </p:spPr>
        <p:txBody>
          <a:bodyPr/>
          <a:lstStyle/>
          <a:p>
            <a:pPr eaLnBrk="1" hangingPunct="1"/>
            <a:r>
              <a:rPr lang="en-US" dirty="0" smtClean="0">
                <a:solidFill>
                  <a:srgbClr val="0070C0"/>
                </a:solidFill>
                <a:ea typeface="ＭＳ Ｐゴシック" pitchFamily="34" charset="-128"/>
              </a:rPr>
              <a:t>Member Exit</a:t>
            </a:r>
          </a:p>
        </p:txBody>
      </p:sp>
      <p:sp>
        <p:nvSpPr>
          <p:cNvPr id="68611" name="Date Placeholder 2"/>
          <p:cNvSpPr txBox="1">
            <a:spLocks noGrp="1"/>
          </p:cNvSpPr>
          <p:nvPr/>
        </p:nvSpPr>
        <p:spPr bwMode="auto">
          <a:xfrm>
            <a:off x="5791200" y="641191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68612" name="Slide Number Placeholder 4"/>
          <p:cNvSpPr txBox="1">
            <a:spLocks noGrp="1"/>
          </p:cNvSpPr>
          <p:nvPr/>
        </p:nvSpPr>
        <p:spPr bwMode="auto">
          <a:xfrm>
            <a:off x="4362450" y="806450"/>
            <a:ext cx="457200" cy="441325"/>
          </a:xfrm>
          <a:prstGeom prst="rect">
            <a:avLst/>
          </a:prstGeom>
          <a:noFill/>
          <a:ln w="9525">
            <a:noFill/>
            <a:miter lim="800000"/>
            <a:headEnd/>
            <a:tailEnd/>
          </a:ln>
        </p:spPr>
        <p:txBody>
          <a:bodyPr lIns="45720" rIns="45720" anchor="ctr"/>
          <a:lstStyle/>
          <a:p>
            <a:pPr algn="ctr"/>
            <a:fld id="{33FBAA88-6E54-4BDA-81B4-88F89BD3FD8A}" type="slidenum">
              <a:rPr lang="en-US" sz="1600">
                <a:solidFill>
                  <a:srgbClr val="0070C0"/>
                </a:solidFill>
                <a:latin typeface="Calibri" pitchFamily="34" charset="0"/>
              </a:rPr>
              <a:pPr algn="ctr"/>
              <a:t>67</a:t>
            </a:fld>
            <a:endParaRPr lang="en-US" sz="1600" dirty="0">
              <a:solidFill>
                <a:srgbClr val="0070C0"/>
              </a:solidFill>
              <a:latin typeface="Calibri" pitchFamily="34" charset="0"/>
            </a:endParaRPr>
          </a:p>
        </p:txBody>
      </p:sp>
      <p:sp>
        <p:nvSpPr>
          <p:cNvPr id="68613" name="Footer Placeholder 6"/>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pic>
        <p:nvPicPr>
          <p:cNvPr id="68614" name="Picture 6"/>
          <p:cNvPicPr>
            <a:picLocks noChangeAspect="1" noChangeArrowheads="1"/>
          </p:cNvPicPr>
          <p:nvPr/>
        </p:nvPicPr>
        <p:blipFill>
          <a:blip r:embed="rId3" cstate="print"/>
          <a:srcRect/>
          <a:stretch>
            <a:fillRect/>
          </a:stretch>
        </p:blipFill>
        <p:spPr bwMode="auto">
          <a:xfrm>
            <a:off x="304800" y="1247775"/>
            <a:ext cx="6400800" cy="4608513"/>
          </a:xfrm>
          <a:prstGeom prst="rect">
            <a:avLst/>
          </a:prstGeom>
          <a:noFill/>
          <a:ln w="38100">
            <a:solidFill>
              <a:schemeClr val="tx1"/>
            </a:solidFill>
            <a:miter lim="800000"/>
            <a:headEnd/>
            <a:tailEnd/>
          </a:ln>
        </p:spPr>
      </p:pic>
      <p:sp>
        <p:nvSpPr>
          <p:cNvPr id="68615" name="Text Box 32"/>
          <p:cNvSpPr txBox="1">
            <a:spLocks noChangeArrowheads="1"/>
          </p:cNvSpPr>
          <p:nvPr/>
        </p:nvSpPr>
        <p:spPr bwMode="auto">
          <a:xfrm>
            <a:off x="327025" y="1189818"/>
            <a:ext cx="5946775" cy="1155700"/>
          </a:xfrm>
          <a:prstGeom prst="rect">
            <a:avLst/>
          </a:prstGeom>
          <a:solidFill>
            <a:schemeClr val="tx2"/>
          </a:solidFill>
          <a:ln w="9525">
            <a:noFill/>
            <a:miter lim="800000"/>
            <a:headEnd/>
            <a:tailEnd/>
          </a:ln>
        </p:spPr>
        <p:txBody>
          <a:bodyPr>
            <a:spAutoFit/>
          </a:bodyPr>
          <a:lstStyle/>
          <a:p>
            <a:r>
              <a:rPr lang="en-US" sz="1400" dirty="0">
                <a:solidFill>
                  <a:srgbClr val="FFFFFF"/>
                </a:solidFill>
              </a:rPr>
              <a:t>Members who are approaching the end of their service (30 days prior to their expected completion date) will be listed in your Pending Exits workbasket. These members will have access to a link on their home page to complete their portion of the exit form which includes an option for them to complete their Member Satisfaction Survey</a:t>
            </a:r>
          </a:p>
        </p:txBody>
      </p:sp>
      <p:grpSp>
        <p:nvGrpSpPr>
          <p:cNvPr id="68616" name="Group 8"/>
          <p:cNvGrpSpPr>
            <a:grpSpLocks/>
          </p:cNvGrpSpPr>
          <p:nvPr/>
        </p:nvGrpSpPr>
        <p:grpSpPr bwMode="auto">
          <a:xfrm>
            <a:off x="2463801" y="4483100"/>
            <a:ext cx="4687887" cy="1004888"/>
            <a:chOff x="1545" y="2928"/>
            <a:chExt cx="2953" cy="633"/>
          </a:xfrm>
        </p:grpSpPr>
        <p:sp>
          <p:nvSpPr>
            <p:cNvPr id="68638" name="Line 22"/>
            <p:cNvSpPr>
              <a:spLocks noChangeShapeType="1"/>
            </p:cNvSpPr>
            <p:nvPr/>
          </p:nvSpPr>
          <p:spPr bwMode="auto">
            <a:xfrm flipV="1">
              <a:off x="1559" y="2928"/>
              <a:ext cx="0" cy="633"/>
            </a:xfrm>
            <a:prstGeom prst="line">
              <a:avLst/>
            </a:prstGeom>
            <a:noFill/>
            <a:ln w="57150">
              <a:solidFill>
                <a:schemeClr val="tx2"/>
              </a:solidFill>
              <a:round/>
              <a:headEnd/>
              <a:tailEnd type="stealth" w="med" len="med"/>
            </a:ln>
          </p:spPr>
          <p:txBody>
            <a:bodyPr/>
            <a:lstStyle/>
            <a:p>
              <a:endParaRPr lang="en-US"/>
            </a:p>
          </p:txBody>
        </p:sp>
        <p:sp>
          <p:nvSpPr>
            <p:cNvPr id="68639" name="Line 23"/>
            <p:cNvSpPr>
              <a:spLocks noChangeShapeType="1"/>
            </p:cNvSpPr>
            <p:nvPr/>
          </p:nvSpPr>
          <p:spPr bwMode="auto">
            <a:xfrm flipV="1">
              <a:off x="1545" y="3554"/>
              <a:ext cx="2953" cy="0"/>
            </a:xfrm>
            <a:prstGeom prst="line">
              <a:avLst/>
            </a:prstGeom>
            <a:noFill/>
            <a:ln w="57150">
              <a:solidFill>
                <a:schemeClr val="tx2"/>
              </a:solidFill>
              <a:round/>
              <a:headEnd/>
              <a:tailEnd/>
            </a:ln>
          </p:spPr>
          <p:txBody>
            <a:bodyPr/>
            <a:lstStyle/>
            <a:p>
              <a:endParaRPr lang="en-US"/>
            </a:p>
          </p:txBody>
        </p:sp>
      </p:grpSp>
      <p:grpSp>
        <p:nvGrpSpPr>
          <p:cNvPr id="68617" name="Group 11"/>
          <p:cNvGrpSpPr>
            <a:grpSpLocks/>
          </p:cNvGrpSpPr>
          <p:nvPr/>
        </p:nvGrpSpPr>
        <p:grpSpPr bwMode="auto">
          <a:xfrm>
            <a:off x="6481763" y="3733800"/>
            <a:ext cx="669925" cy="749300"/>
            <a:chOff x="4083" y="2617"/>
            <a:chExt cx="422" cy="472"/>
          </a:xfrm>
        </p:grpSpPr>
        <p:sp>
          <p:nvSpPr>
            <p:cNvPr id="68636" name="Line 16"/>
            <p:cNvSpPr>
              <a:spLocks noChangeShapeType="1"/>
            </p:cNvSpPr>
            <p:nvPr/>
          </p:nvSpPr>
          <p:spPr bwMode="auto">
            <a:xfrm>
              <a:off x="4090" y="2617"/>
              <a:ext cx="0" cy="472"/>
            </a:xfrm>
            <a:prstGeom prst="line">
              <a:avLst/>
            </a:prstGeom>
            <a:noFill/>
            <a:ln w="57150">
              <a:solidFill>
                <a:schemeClr val="tx2"/>
              </a:solidFill>
              <a:round/>
              <a:headEnd/>
              <a:tailEnd type="stealth" w="med" len="med"/>
            </a:ln>
          </p:spPr>
          <p:txBody>
            <a:bodyPr/>
            <a:lstStyle/>
            <a:p>
              <a:endParaRPr lang="en-US"/>
            </a:p>
          </p:txBody>
        </p:sp>
        <p:sp>
          <p:nvSpPr>
            <p:cNvPr id="68637" name="Line 17"/>
            <p:cNvSpPr>
              <a:spLocks noChangeShapeType="1"/>
            </p:cNvSpPr>
            <p:nvPr/>
          </p:nvSpPr>
          <p:spPr bwMode="auto">
            <a:xfrm>
              <a:off x="4083" y="2624"/>
              <a:ext cx="422" cy="0"/>
            </a:xfrm>
            <a:prstGeom prst="line">
              <a:avLst/>
            </a:prstGeom>
            <a:noFill/>
            <a:ln w="57150">
              <a:solidFill>
                <a:schemeClr val="tx2"/>
              </a:solidFill>
              <a:round/>
              <a:headEnd/>
              <a:tailEnd/>
            </a:ln>
          </p:spPr>
          <p:txBody>
            <a:bodyPr/>
            <a:lstStyle/>
            <a:p>
              <a:endParaRPr lang="en-US"/>
            </a:p>
          </p:txBody>
        </p:sp>
      </p:grpSp>
      <p:grpSp>
        <p:nvGrpSpPr>
          <p:cNvPr id="68618" name="Group 14"/>
          <p:cNvGrpSpPr>
            <a:grpSpLocks/>
          </p:cNvGrpSpPr>
          <p:nvPr/>
        </p:nvGrpSpPr>
        <p:grpSpPr bwMode="auto">
          <a:xfrm>
            <a:off x="6354763" y="1674238"/>
            <a:ext cx="1090612" cy="762000"/>
            <a:chOff x="4017" y="1378"/>
            <a:chExt cx="687" cy="480"/>
          </a:xfrm>
        </p:grpSpPr>
        <p:sp>
          <p:nvSpPr>
            <p:cNvPr id="68634" name="Line 19"/>
            <p:cNvSpPr>
              <a:spLocks noChangeShapeType="1"/>
            </p:cNvSpPr>
            <p:nvPr/>
          </p:nvSpPr>
          <p:spPr bwMode="auto">
            <a:xfrm>
              <a:off x="4017" y="1378"/>
              <a:ext cx="0" cy="480"/>
            </a:xfrm>
            <a:prstGeom prst="line">
              <a:avLst/>
            </a:prstGeom>
            <a:noFill/>
            <a:ln w="57150">
              <a:solidFill>
                <a:schemeClr val="tx2"/>
              </a:solidFill>
              <a:round/>
              <a:headEnd/>
              <a:tailEnd type="stealth" w="med" len="med"/>
            </a:ln>
          </p:spPr>
          <p:txBody>
            <a:bodyPr/>
            <a:lstStyle/>
            <a:p>
              <a:endParaRPr lang="en-US"/>
            </a:p>
          </p:txBody>
        </p:sp>
        <p:sp>
          <p:nvSpPr>
            <p:cNvPr id="68635" name="Line 20"/>
            <p:cNvSpPr>
              <a:spLocks noChangeShapeType="1"/>
            </p:cNvSpPr>
            <p:nvPr/>
          </p:nvSpPr>
          <p:spPr bwMode="auto">
            <a:xfrm>
              <a:off x="4017" y="1392"/>
              <a:ext cx="687" cy="0"/>
            </a:xfrm>
            <a:prstGeom prst="line">
              <a:avLst/>
            </a:prstGeom>
            <a:noFill/>
            <a:ln w="57150">
              <a:solidFill>
                <a:schemeClr val="tx2"/>
              </a:solidFill>
              <a:round/>
              <a:headEnd/>
              <a:tailEnd/>
            </a:ln>
          </p:spPr>
          <p:txBody>
            <a:bodyPr/>
            <a:lstStyle/>
            <a:p>
              <a:endParaRPr lang="en-US"/>
            </a:p>
          </p:txBody>
        </p:sp>
      </p:grpSp>
      <p:grpSp>
        <p:nvGrpSpPr>
          <p:cNvPr id="68619" name="Group 17"/>
          <p:cNvGrpSpPr>
            <a:grpSpLocks/>
          </p:cNvGrpSpPr>
          <p:nvPr/>
        </p:nvGrpSpPr>
        <p:grpSpPr bwMode="auto">
          <a:xfrm>
            <a:off x="6411913" y="2935288"/>
            <a:ext cx="1171575" cy="1219200"/>
            <a:chOff x="3952" y="2024"/>
            <a:chExt cx="738" cy="768"/>
          </a:xfrm>
        </p:grpSpPr>
        <p:sp>
          <p:nvSpPr>
            <p:cNvPr id="68632" name="Line 28"/>
            <p:cNvSpPr>
              <a:spLocks noChangeShapeType="1"/>
            </p:cNvSpPr>
            <p:nvPr/>
          </p:nvSpPr>
          <p:spPr bwMode="auto">
            <a:xfrm>
              <a:off x="3966" y="2024"/>
              <a:ext cx="0" cy="768"/>
            </a:xfrm>
            <a:prstGeom prst="line">
              <a:avLst/>
            </a:prstGeom>
            <a:noFill/>
            <a:ln w="57150">
              <a:solidFill>
                <a:schemeClr val="tx2"/>
              </a:solidFill>
              <a:round/>
              <a:headEnd/>
              <a:tailEnd type="stealth" w="med" len="med"/>
            </a:ln>
          </p:spPr>
          <p:txBody>
            <a:bodyPr/>
            <a:lstStyle/>
            <a:p>
              <a:endParaRPr lang="en-US"/>
            </a:p>
          </p:txBody>
        </p:sp>
        <p:sp>
          <p:nvSpPr>
            <p:cNvPr id="68633" name="Line 29"/>
            <p:cNvSpPr>
              <a:spLocks noChangeShapeType="1"/>
            </p:cNvSpPr>
            <p:nvPr/>
          </p:nvSpPr>
          <p:spPr bwMode="auto">
            <a:xfrm>
              <a:off x="3952" y="2031"/>
              <a:ext cx="738" cy="0"/>
            </a:xfrm>
            <a:prstGeom prst="line">
              <a:avLst/>
            </a:prstGeom>
            <a:noFill/>
            <a:ln w="57150">
              <a:solidFill>
                <a:schemeClr val="tx2"/>
              </a:solidFill>
              <a:round/>
              <a:headEnd/>
              <a:tailEnd/>
            </a:ln>
          </p:spPr>
          <p:txBody>
            <a:bodyPr/>
            <a:lstStyle/>
            <a:p>
              <a:endParaRPr lang="en-US"/>
            </a:p>
          </p:txBody>
        </p:sp>
      </p:grpSp>
      <p:sp>
        <p:nvSpPr>
          <p:cNvPr id="30" name="TextBox 29"/>
          <p:cNvSpPr txBox="1"/>
          <p:nvPr/>
        </p:nvSpPr>
        <p:spPr>
          <a:xfrm>
            <a:off x="6997701" y="1551322"/>
            <a:ext cx="19050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36" charset="-128"/>
              </a:rPr>
              <a:t>Click on </a:t>
            </a:r>
            <a:r>
              <a:rPr lang="en-US" sz="1400" b="1" dirty="0">
                <a:solidFill>
                  <a:schemeClr val="tx2"/>
                </a:solidFill>
                <a:ea typeface="ＭＳ Ｐゴシック" pitchFamily="36" charset="-128"/>
              </a:rPr>
              <a:t>Pending Exits</a:t>
            </a:r>
          </a:p>
        </p:txBody>
      </p:sp>
      <p:sp>
        <p:nvSpPr>
          <p:cNvPr id="32" name="TextBox 31"/>
          <p:cNvSpPr txBox="1"/>
          <p:nvPr/>
        </p:nvSpPr>
        <p:spPr>
          <a:xfrm>
            <a:off x="6997701" y="3313549"/>
            <a:ext cx="1905000" cy="1169551"/>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a:solidFill>
                  <a:schemeClr val="tx2"/>
                </a:solidFill>
                <a:ea typeface="ＭＳ Ｐゴシック" pitchFamily="36" charset="-128"/>
              </a:rPr>
              <a:t>Submitted means the member has completed the section and is awaiting approval</a:t>
            </a:r>
            <a:endParaRPr lang="en-US" sz="1400" b="1">
              <a:solidFill>
                <a:schemeClr val="tx2"/>
              </a:solidFill>
              <a:ea typeface="ＭＳ Ｐゴシック" pitchFamily="36" charset="-128"/>
            </a:endParaRPr>
          </a:p>
        </p:txBody>
      </p:sp>
      <p:sp>
        <p:nvSpPr>
          <p:cNvPr id="31" name="TextBox 30"/>
          <p:cNvSpPr txBox="1"/>
          <p:nvPr/>
        </p:nvSpPr>
        <p:spPr>
          <a:xfrm>
            <a:off x="6997701" y="2074542"/>
            <a:ext cx="1905000" cy="1159682"/>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36" charset="-128"/>
              </a:rPr>
              <a:t>Not Started means the member’s portion of the Exit has not yet been completed</a:t>
            </a:r>
            <a:endParaRPr lang="en-US" sz="1400" b="1" dirty="0">
              <a:solidFill>
                <a:schemeClr val="tx2"/>
              </a:solidFill>
              <a:ea typeface="ＭＳ Ｐゴシック" pitchFamily="36" charset="-128"/>
            </a:endParaRPr>
          </a:p>
        </p:txBody>
      </p:sp>
      <p:sp>
        <p:nvSpPr>
          <p:cNvPr id="33" name="TextBox 32"/>
          <p:cNvSpPr txBox="1"/>
          <p:nvPr/>
        </p:nvSpPr>
        <p:spPr>
          <a:xfrm>
            <a:off x="6997701" y="5029200"/>
            <a:ext cx="1905000" cy="1169551"/>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a:solidFill>
                  <a:schemeClr val="tx2"/>
                </a:solidFill>
                <a:ea typeface="ＭＳ Ｐゴシック" pitchFamily="36" charset="-128"/>
              </a:rPr>
              <a:t>If you want to complete the member’s portion of the exit, click on his/her name</a:t>
            </a:r>
            <a:endParaRPr lang="en-US" sz="1400" b="1">
              <a:solidFill>
                <a:schemeClr val="tx2"/>
              </a:solidFill>
              <a:ea typeface="ＭＳ Ｐゴシック" pitchFamily="36" charset="-128"/>
            </a:endParaRP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0"/>
            <a:ext cx="8229600" cy="1143000"/>
          </a:xfrm>
        </p:spPr>
        <p:txBody>
          <a:bodyPr/>
          <a:lstStyle/>
          <a:p>
            <a:pPr eaLnBrk="1" hangingPunct="1"/>
            <a:r>
              <a:rPr lang="en-US" dirty="0" smtClean="0">
                <a:solidFill>
                  <a:srgbClr val="0070C0"/>
                </a:solidFill>
                <a:ea typeface="ＭＳ Ｐゴシック" pitchFamily="34" charset="-128"/>
              </a:rPr>
              <a:t>Member Exit</a:t>
            </a:r>
          </a:p>
        </p:txBody>
      </p:sp>
      <p:sp>
        <p:nvSpPr>
          <p:cNvPr id="69635"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69636" name="Slide Number Placeholder 4"/>
          <p:cNvSpPr txBox="1">
            <a:spLocks noGrp="1"/>
          </p:cNvSpPr>
          <p:nvPr/>
        </p:nvSpPr>
        <p:spPr bwMode="auto">
          <a:xfrm>
            <a:off x="4362450" y="701675"/>
            <a:ext cx="457200" cy="441325"/>
          </a:xfrm>
          <a:prstGeom prst="rect">
            <a:avLst/>
          </a:prstGeom>
          <a:noFill/>
          <a:ln w="9525">
            <a:noFill/>
            <a:miter lim="800000"/>
            <a:headEnd/>
            <a:tailEnd/>
          </a:ln>
        </p:spPr>
        <p:txBody>
          <a:bodyPr lIns="45720" rIns="45720" anchor="ctr"/>
          <a:lstStyle/>
          <a:p>
            <a:pPr algn="ctr"/>
            <a:fld id="{9C813A18-B265-488D-A473-96A4B4F38300}" type="slidenum">
              <a:rPr lang="en-US" sz="1600">
                <a:solidFill>
                  <a:srgbClr val="0070C0"/>
                </a:solidFill>
                <a:latin typeface="Calibri" pitchFamily="34" charset="0"/>
              </a:rPr>
              <a:pPr algn="ctr"/>
              <a:t>68</a:t>
            </a:fld>
            <a:endParaRPr lang="en-US" sz="1600" dirty="0">
              <a:solidFill>
                <a:srgbClr val="0070C0"/>
              </a:solidFill>
              <a:latin typeface="Calibri" pitchFamily="34" charset="0"/>
            </a:endParaRPr>
          </a:p>
        </p:txBody>
      </p:sp>
      <p:sp>
        <p:nvSpPr>
          <p:cNvPr id="18" name="TextBox 17"/>
          <p:cNvSpPr txBox="1"/>
          <p:nvPr/>
        </p:nvSpPr>
        <p:spPr>
          <a:xfrm>
            <a:off x="7016750" y="3503136"/>
            <a:ext cx="1905000" cy="95410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36" charset="-128"/>
              </a:rPr>
              <a:t>Update the member’s mailing address as necessary</a:t>
            </a:r>
            <a:endParaRPr lang="en-US" sz="1400" b="1" dirty="0">
              <a:solidFill>
                <a:schemeClr val="tx2"/>
              </a:solidFill>
              <a:ea typeface="ＭＳ Ｐゴシック" pitchFamily="36" charset="-128"/>
            </a:endParaRPr>
          </a:p>
        </p:txBody>
      </p:sp>
      <p:sp>
        <p:nvSpPr>
          <p:cNvPr id="69640" name="Footer Placeholder 6"/>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pic>
        <p:nvPicPr>
          <p:cNvPr id="69641" name="Picture 9"/>
          <p:cNvPicPr>
            <a:picLocks noChangeAspect="1" noChangeArrowheads="1"/>
          </p:cNvPicPr>
          <p:nvPr/>
        </p:nvPicPr>
        <p:blipFill>
          <a:blip r:embed="rId3" cstate="print"/>
          <a:srcRect/>
          <a:stretch>
            <a:fillRect/>
          </a:stretch>
        </p:blipFill>
        <p:spPr bwMode="auto">
          <a:xfrm>
            <a:off x="279400" y="1143000"/>
            <a:ext cx="6477000" cy="4614862"/>
          </a:xfrm>
          <a:prstGeom prst="rect">
            <a:avLst/>
          </a:prstGeom>
          <a:noFill/>
          <a:ln w="38100">
            <a:solidFill>
              <a:schemeClr val="tx1"/>
            </a:solidFill>
            <a:miter lim="800000"/>
            <a:headEnd/>
            <a:tailEnd/>
          </a:ln>
        </p:spPr>
      </p:pic>
      <p:sp>
        <p:nvSpPr>
          <p:cNvPr id="69642" name="Text Box 32"/>
          <p:cNvSpPr txBox="1">
            <a:spLocks noChangeArrowheads="1"/>
          </p:cNvSpPr>
          <p:nvPr/>
        </p:nvSpPr>
        <p:spPr bwMode="auto">
          <a:xfrm>
            <a:off x="2413000" y="1143000"/>
            <a:ext cx="4343400" cy="730250"/>
          </a:xfrm>
          <a:prstGeom prst="rect">
            <a:avLst/>
          </a:prstGeom>
          <a:solidFill>
            <a:schemeClr val="tx2"/>
          </a:solidFill>
          <a:ln w="9525">
            <a:noFill/>
            <a:miter lim="800000"/>
            <a:headEnd/>
            <a:tailEnd/>
          </a:ln>
        </p:spPr>
        <p:txBody>
          <a:bodyPr>
            <a:spAutoFit/>
          </a:bodyPr>
          <a:lstStyle/>
          <a:p>
            <a:r>
              <a:rPr lang="en-US" sz="1400" dirty="0">
                <a:solidFill>
                  <a:srgbClr val="FFFFFF"/>
                </a:solidFill>
              </a:rPr>
              <a:t>If you are completing the member’s portion of the exit form, you should do so by using the exit form that was signed by the member</a:t>
            </a:r>
          </a:p>
        </p:txBody>
      </p:sp>
      <p:sp>
        <p:nvSpPr>
          <p:cNvPr id="69643" name="Line 22"/>
          <p:cNvSpPr>
            <a:spLocks noChangeShapeType="1"/>
          </p:cNvSpPr>
          <p:nvPr/>
        </p:nvSpPr>
        <p:spPr bwMode="auto">
          <a:xfrm flipH="1">
            <a:off x="5791200" y="3872469"/>
            <a:ext cx="1225550" cy="0"/>
          </a:xfrm>
          <a:prstGeom prst="line">
            <a:avLst/>
          </a:prstGeom>
          <a:noFill/>
          <a:ln w="57150">
            <a:solidFill>
              <a:schemeClr val="tx2"/>
            </a:solidFill>
            <a:round/>
            <a:headEnd/>
            <a:tailEnd type="stealth" w="med" len="med"/>
          </a:ln>
        </p:spPr>
        <p:txBody>
          <a:bodyPr/>
          <a:lstStyle/>
          <a:p>
            <a:endParaRPr lang="en-US"/>
          </a:p>
        </p:txBody>
      </p:sp>
      <p:sp>
        <p:nvSpPr>
          <p:cNvPr id="69644" name="Line 23"/>
          <p:cNvSpPr>
            <a:spLocks noChangeShapeType="1"/>
          </p:cNvSpPr>
          <p:nvPr/>
        </p:nvSpPr>
        <p:spPr bwMode="auto">
          <a:xfrm flipH="1">
            <a:off x="2438400" y="5410200"/>
            <a:ext cx="4806950" cy="0"/>
          </a:xfrm>
          <a:prstGeom prst="line">
            <a:avLst/>
          </a:prstGeom>
          <a:noFill/>
          <a:ln w="57150">
            <a:solidFill>
              <a:schemeClr val="tx2"/>
            </a:solidFill>
            <a:round/>
            <a:headEnd/>
            <a:tailEnd type="stealth" w="med" len="med"/>
          </a:ln>
        </p:spPr>
        <p:txBody>
          <a:bodyPr/>
          <a:lstStyle/>
          <a:p>
            <a:endParaRPr lang="en-US"/>
          </a:p>
        </p:txBody>
      </p:sp>
      <p:sp>
        <p:nvSpPr>
          <p:cNvPr id="19" name="TextBox 18"/>
          <p:cNvSpPr txBox="1"/>
          <p:nvPr/>
        </p:nvSpPr>
        <p:spPr>
          <a:xfrm>
            <a:off x="7016750" y="4732814"/>
            <a:ext cx="1905000" cy="182038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36" charset="-128"/>
              </a:rPr>
              <a:t>Select whether or not the member wishes to allow the Corporation to release their contact information to service organizations</a:t>
            </a:r>
            <a:endParaRPr lang="en-US" sz="1400" b="1" dirty="0">
              <a:solidFill>
                <a:schemeClr val="tx2"/>
              </a:solidFill>
              <a:ea typeface="ＭＳ Ｐゴシック" pitchFamily="36" charset="-128"/>
            </a:endParaRP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0"/>
            <a:ext cx="8229600" cy="1143000"/>
          </a:xfrm>
        </p:spPr>
        <p:txBody>
          <a:bodyPr/>
          <a:lstStyle/>
          <a:p>
            <a:pPr eaLnBrk="1" hangingPunct="1"/>
            <a:r>
              <a:rPr lang="en-US" dirty="0" smtClean="0">
                <a:solidFill>
                  <a:srgbClr val="0070C0"/>
                </a:solidFill>
                <a:ea typeface="ＭＳ Ｐゴシック" pitchFamily="34" charset="-128"/>
              </a:rPr>
              <a:t>Member Exit</a:t>
            </a:r>
          </a:p>
        </p:txBody>
      </p:sp>
      <p:sp>
        <p:nvSpPr>
          <p:cNvPr id="70659"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70660" name="Slide Number Placeholder 4"/>
          <p:cNvSpPr txBox="1">
            <a:spLocks noGrp="1"/>
          </p:cNvSpPr>
          <p:nvPr/>
        </p:nvSpPr>
        <p:spPr bwMode="auto">
          <a:xfrm>
            <a:off x="4362450" y="701675"/>
            <a:ext cx="457200" cy="441325"/>
          </a:xfrm>
          <a:prstGeom prst="rect">
            <a:avLst/>
          </a:prstGeom>
          <a:noFill/>
          <a:ln w="9525">
            <a:noFill/>
            <a:miter lim="800000"/>
            <a:headEnd/>
            <a:tailEnd/>
          </a:ln>
        </p:spPr>
        <p:txBody>
          <a:bodyPr lIns="45720" rIns="45720" anchor="ctr"/>
          <a:lstStyle/>
          <a:p>
            <a:pPr algn="ctr"/>
            <a:fld id="{2160BA7C-4F7B-4384-9FF7-EEB6012EA065}" type="slidenum">
              <a:rPr lang="en-US" sz="1600">
                <a:solidFill>
                  <a:srgbClr val="0070C0"/>
                </a:solidFill>
                <a:latin typeface="Calibri" pitchFamily="34" charset="0"/>
              </a:rPr>
              <a:pPr algn="ctr"/>
              <a:t>69</a:t>
            </a:fld>
            <a:endParaRPr lang="en-US" sz="1600" dirty="0">
              <a:solidFill>
                <a:srgbClr val="0070C0"/>
              </a:solidFill>
              <a:latin typeface="Calibri" pitchFamily="34" charset="0"/>
            </a:endParaRPr>
          </a:p>
        </p:txBody>
      </p:sp>
      <p:sp>
        <p:nvSpPr>
          <p:cNvPr id="70661" name="Footer Placeholder 6"/>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pic>
        <p:nvPicPr>
          <p:cNvPr id="70662" name="Picture 6"/>
          <p:cNvPicPr>
            <a:picLocks noChangeAspect="1" noChangeArrowheads="1"/>
          </p:cNvPicPr>
          <p:nvPr/>
        </p:nvPicPr>
        <p:blipFill>
          <a:blip r:embed="rId3" cstate="print"/>
          <a:srcRect/>
          <a:stretch>
            <a:fillRect/>
          </a:stretch>
        </p:blipFill>
        <p:spPr bwMode="auto">
          <a:xfrm>
            <a:off x="290513" y="1143000"/>
            <a:ext cx="6491287" cy="4652962"/>
          </a:xfrm>
          <a:prstGeom prst="rect">
            <a:avLst/>
          </a:prstGeom>
          <a:noFill/>
          <a:ln w="38100">
            <a:solidFill>
              <a:schemeClr val="tx1"/>
            </a:solidFill>
            <a:miter lim="800000"/>
            <a:headEnd/>
            <a:tailEnd/>
          </a:ln>
        </p:spPr>
      </p:pic>
      <p:grpSp>
        <p:nvGrpSpPr>
          <p:cNvPr id="70663" name="Group 7"/>
          <p:cNvGrpSpPr>
            <a:grpSpLocks/>
          </p:cNvGrpSpPr>
          <p:nvPr/>
        </p:nvGrpSpPr>
        <p:grpSpPr bwMode="auto">
          <a:xfrm>
            <a:off x="3460750" y="4277509"/>
            <a:ext cx="4365625" cy="295275"/>
            <a:chOff x="2194" y="2982"/>
            <a:chExt cx="2750" cy="186"/>
          </a:xfrm>
        </p:grpSpPr>
        <p:sp>
          <p:nvSpPr>
            <p:cNvPr id="70675" name="Line 13"/>
            <p:cNvSpPr>
              <a:spLocks noChangeShapeType="1"/>
            </p:cNvSpPr>
            <p:nvPr/>
          </p:nvSpPr>
          <p:spPr bwMode="auto">
            <a:xfrm>
              <a:off x="2208" y="2982"/>
              <a:ext cx="0" cy="138"/>
            </a:xfrm>
            <a:prstGeom prst="line">
              <a:avLst/>
            </a:prstGeom>
            <a:noFill/>
            <a:ln w="28575">
              <a:solidFill>
                <a:schemeClr val="tx1"/>
              </a:solidFill>
              <a:round/>
              <a:headEnd/>
              <a:tailEnd type="triangle" w="med" len="med"/>
            </a:ln>
          </p:spPr>
          <p:txBody>
            <a:bodyPr/>
            <a:lstStyle/>
            <a:p>
              <a:endParaRPr lang="en-US"/>
            </a:p>
          </p:txBody>
        </p:sp>
        <p:sp>
          <p:nvSpPr>
            <p:cNvPr id="70676" name="Line 14"/>
            <p:cNvSpPr>
              <a:spLocks noChangeShapeType="1"/>
            </p:cNvSpPr>
            <p:nvPr/>
          </p:nvSpPr>
          <p:spPr bwMode="auto">
            <a:xfrm>
              <a:off x="2208" y="2982"/>
              <a:ext cx="2736" cy="0"/>
            </a:xfrm>
            <a:prstGeom prst="line">
              <a:avLst/>
            </a:prstGeom>
            <a:noFill/>
            <a:ln w="28575">
              <a:solidFill>
                <a:schemeClr val="tx1"/>
              </a:solidFill>
              <a:round/>
              <a:headEnd/>
              <a:tailEnd/>
            </a:ln>
          </p:spPr>
          <p:txBody>
            <a:bodyPr/>
            <a:lstStyle/>
            <a:p>
              <a:endParaRPr lang="en-US"/>
            </a:p>
          </p:txBody>
        </p:sp>
        <p:sp>
          <p:nvSpPr>
            <p:cNvPr id="70677" name="Line 13"/>
            <p:cNvSpPr>
              <a:spLocks noChangeShapeType="1"/>
            </p:cNvSpPr>
            <p:nvPr/>
          </p:nvSpPr>
          <p:spPr bwMode="auto">
            <a:xfrm>
              <a:off x="2208" y="2982"/>
              <a:ext cx="0" cy="186"/>
            </a:xfrm>
            <a:prstGeom prst="line">
              <a:avLst/>
            </a:prstGeom>
            <a:noFill/>
            <a:ln w="57150">
              <a:solidFill>
                <a:schemeClr val="tx2"/>
              </a:solidFill>
              <a:round/>
              <a:headEnd/>
              <a:tailEnd type="stealth" w="med" len="med"/>
            </a:ln>
          </p:spPr>
          <p:txBody>
            <a:bodyPr/>
            <a:lstStyle/>
            <a:p>
              <a:endParaRPr lang="en-US"/>
            </a:p>
          </p:txBody>
        </p:sp>
        <p:sp>
          <p:nvSpPr>
            <p:cNvPr id="70678" name="Line 14"/>
            <p:cNvSpPr>
              <a:spLocks noChangeShapeType="1"/>
            </p:cNvSpPr>
            <p:nvPr/>
          </p:nvSpPr>
          <p:spPr bwMode="auto">
            <a:xfrm>
              <a:off x="2194" y="2995"/>
              <a:ext cx="2736" cy="0"/>
            </a:xfrm>
            <a:prstGeom prst="line">
              <a:avLst/>
            </a:prstGeom>
            <a:noFill/>
            <a:ln w="57150">
              <a:solidFill>
                <a:schemeClr val="tx2"/>
              </a:solidFill>
              <a:round/>
              <a:headEnd/>
              <a:tailEnd/>
            </a:ln>
          </p:spPr>
          <p:txBody>
            <a:bodyPr/>
            <a:lstStyle/>
            <a:p>
              <a:endParaRPr lang="en-US"/>
            </a:p>
          </p:txBody>
        </p:sp>
      </p:grpSp>
      <p:grpSp>
        <p:nvGrpSpPr>
          <p:cNvPr id="70664" name="Group 12"/>
          <p:cNvGrpSpPr>
            <a:grpSpLocks/>
          </p:cNvGrpSpPr>
          <p:nvPr/>
        </p:nvGrpSpPr>
        <p:grpSpPr bwMode="auto">
          <a:xfrm>
            <a:off x="6432551" y="5378549"/>
            <a:ext cx="1100137" cy="260350"/>
            <a:chOff x="4059" y="3652"/>
            <a:chExt cx="693" cy="164"/>
          </a:xfrm>
        </p:grpSpPr>
        <p:sp>
          <p:nvSpPr>
            <p:cNvPr id="70671" name="Line 17"/>
            <p:cNvSpPr>
              <a:spLocks noChangeShapeType="1"/>
            </p:cNvSpPr>
            <p:nvPr/>
          </p:nvSpPr>
          <p:spPr bwMode="auto">
            <a:xfrm>
              <a:off x="4066" y="3652"/>
              <a:ext cx="0" cy="144"/>
            </a:xfrm>
            <a:prstGeom prst="line">
              <a:avLst/>
            </a:prstGeom>
            <a:noFill/>
            <a:ln w="28575">
              <a:solidFill>
                <a:schemeClr val="tx1"/>
              </a:solidFill>
              <a:round/>
              <a:headEnd/>
              <a:tailEnd type="triangle" w="med" len="med"/>
            </a:ln>
          </p:spPr>
          <p:txBody>
            <a:bodyPr/>
            <a:lstStyle/>
            <a:p>
              <a:endParaRPr lang="en-US"/>
            </a:p>
          </p:txBody>
        </p:sp>
        <p:sp>
          <p:nvSpPr>
            <p:cNvPr id="70672" name="Line 18"/>
            <p:cNvSpPr>
              <a:spLocks noChangeShapeType="1"/>
            </p:cNvSpPr>
            <p:nvPr/>
          </p:nvSpPr>
          <p:spPr bwMode="auto">
            <a:xfrm>
              <a:off x="4066" y="3652"/>
              <a:ext cx="686" cy="0"/>
            </a:xfrm>
            <a:prstGeom prst="line">
              <a:avLst/>
            </a:prstGeom>
            <a:noFill/>
            <a:ln w="28575">
              <a:solidFill>
                <a:schemeClr val="tx1"/>
              </a:solidFill>
              <a:round/>
              <a:headEnd/>
              <a:tailEnd/>
            </a:ln>
          </p:spPr>
          <p:txBody>
            <a:bodyPr/>
            <a:lstStyle/>
            <a:p>
              <a:endParaRPr lang="en-US"/>
            </a:p>
          </p:txBody>
        </p:sp>
        <p:sp>
          <p:nvSpPr>
            <p:cNvPr id="70673" name="Line 17"/>
            <p:cNvSpPr>
              <a:spLocks noChangeShapeType="1"/>
            </p:cNvSpPr>
            <p:nvPr/>
          </p:nvSpPr>
          <p:spPr bwMode="auto">
            <a:xfrm>
              <a:off x="4066" y="3652"/>
              <a:ext cx="0" cy="164"/>
            </a:xfrm>
            <a:prstGeom prst="line">
              <a:avLst/>
            </a:prstGeom>
            <a:noFill/>
            <a:ln w="57150">
              <a:solidFill>
                <a:schemeClr val="tx2"/>
              </a:solidFill>
              <a:round/>
              <a:headEnd/>
              <a:tailEnd type="stealth" w="med" len="med"/>
            </a:ln>
          </p:spPr>
          <p:txBody>
            <a:bodyPr/>
            <a:lstStyle/>
            <a:p>
              <a:endParaRPr lang="en-US"/>
            </a:p>
          </p:txBody>
        </p:sp>
        <p:sp>
          <p:nvSpPr>
            <p:cNvPr id="70674" name="Line 18"/>
            <p:cNvSpPr>
              <a:spLocks noChangeShapeType="1"/>
            </p:cNvSpPr>
            <p:nvPr/>
          </p:nvSpPr>
          <p:spPr bwMode="auto">
            <a:xfrm>
              <a:off x="4059" y="3665"/>
              <a:ext cx="686" cy="0"/>
            </a:xfrm>
            <a:prstGeom prst="line">
              <a:avLst/>
            </a:prstGeom>
            <a:noFill/>
            <a:ln w="57150">
              <a:solidFill>
                <a:schemeClr val="tx2"/>
              </a:solidFill>
              <a:round/>
              <a:headEnd/>
              <a:tailEnd/>
            </a:ln>
          </p:spPr>
          <p:txBody>
            <a:bodyPr/>
            <a:lstStyle/>
            <a:p>
              <a:endParaRPr lang="en-US"/>
            </a:p>
          </p:txBody>
        </p:sp>
      </p:grpSp>
      <p:sp>
        <p:nvSpPr>
          <p:cNvPr id="24" name="TextBox 23"/>
          <p:cNvSpPr txBox="1"/>
          <p:nvPr/>
        </p:nvSpPr>
        <p:spPr>
          <a:xfrm>
            <a:off x="7043739" y="5245298"/>
            <a:ext cx="1905000" cy="307777"/>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ea typeface="ＭＳ Ｐゴシック" pitchFamily="36" charset="-128"/>
              </a:rPr>
              <a:t>Click on </a:t>
            </a:r>
            <a:r>
              <a:rPr lang="en-US" sz="1400" b="1" dirty="0">
                <a:solidFill>
                  <a:schemeClr val="tx2"/>
                </a:solidFill>
                <a:ea typeface="ＭＳ Ｐゴシック" pitchFamily="36" charset="-128"/>
              </a:rPr>
              <a:t>Submit</a:t>
            </a:r>
          </a:p>
        </p:txBody>
      </p:sp>
      <p:sp>
        <p:nvSpPr>
          <p:cNvPr id="25" name="TextBox 24"/>
          <p:cNvSpPr txBox="1"/>
          <p:nvPr/>
        </p:nvSpPr>
        <p:spPr>
          <a:xfrm>
            <a:off x="7043739" y="4019530"/>
            <a:ext cx="1905000" cy="954107"/>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ea typeface="ＭＳ Ｐゴシック" pitchFamily="36" charset="-128"/>
              </a:rPr>
              <a:t>Complete the Certification of Service on behalf of the member</a:t>
            </a:r>
            <a:endParaRPr lang="en-US" sz="1400" b="1" dirty="0">
              <a:solidFill>
                <a:schemeClr val="tx2"/>
              </a:solidFill>
              <a:ea typeface="ＭＳ Ｐゴシック" pitchFamily="36" charset="-128"/>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p:cNvSpPr>
          <p:nvPr/>
        </p:nvSpPr>
        <p:spPr bwMode="auto">
          <a:xfrm>
            <a:off x="301625" y="0"/>
            <a:ext cx="8534400" cy="758825"/>
          </a:xfrm>
          <a:prstGeom prst="rect">
            <a:avLst/>
          </a:prstGeom>
          <a:noFill/>
          <a:ln w="9525">
            <a:noFill/>
            <a:miter lim="800000"/>
            <a:headEnd/>
            <a:tailEnd/>
          </a:ln>
        </p:spPr>
        <p:txBody>
          <a:bodyPr anchor="b"/>
          <a:lstStyle/>
          <a:p>
            <a:pPr algn="ctr"/>
            <a:r>
              <a:rPr lang="en-US" sz="3300" dirty="0">
                <a:solidFill>
                  <a:srgbClr val="0070C0"/>
                </a:solidFill>
                <a:latin typeface="Calibri" pitchFamily="34" charset="0"/>
              </a:rPr>
              <a:t>eGrants Login Page</a:t>
            </a:r>
            <a:endParaRPr lang="en-US" sz="2000" dirty="0">
              <a:solidFill>
                <a:srgbClr val="0070C0"/>
              </a:solidFill>
              <a:latin typeface="Calibri" pitchFamily="34" charset="0"/>
            </a:endParaRPr>
          </a:p>
        </p:txBody>
      </p:sp>
      <p:sp>
        <p:nvSpPr>
          <p:cNvPr id="16387" name="Slide Number Placeholder 5"/>
          <p:cNvSpPr txBox="1">
            <a:spLocks noGrp="1"/>
          </p:cNvSpPr>
          <p:nvPr/>
        </p:nvSpPr>
        <p:spPr bwMode="auto">
          <a:xfrm>
            <a:off x="4343400" y="766762"/>
            <a:ext cx="457200" cy="441325"/>
          </a:xfrm>
          <a:prstGeom prst="rect">
            <a:avLst/>
          </a:prstGeom>
          <a:noFill/>
          <a:ln w="9525">
            <a:noFill/>
            <a:miter lim="800000"/>
            <a:headEnd/>
            <a:tailEnd/>
          </a:ln>
        </p:spPr>
        <p:txBody>
          <a:bodyPr lIns="45720" rIns="45720" anchor="ctr"/>
          <a:lstStyle/>
          <a:p>
            <a:pPr algn="ctr"/>
            <a:fld id="{85D1EB2A-15CE-4057-BC6E-3BEB102840CC}" type="slidenum">
              <a:rPr lang="en-US" sz="1600">
                <a:solidFill>
                  <a:srgbClr val="0070C0"/>
                </a:solidFill>
                <a:latin typeface="Calibri" pitchFamily="34" charset="0"/>
              </a:rPr>
              <a:pPr algn="ctr"/>
              <a:t>7</a:t>
            </a:fld>
            <a:endParaRPr lang="en-US" sz="1600" dirty="0">
              <a:solidFill>
                <a:srgbClr val="0070C0"/>
              </a:solidFill>
              <a:latin typeface="Calibri" pitchFamily="34" charset="0"/>
            </a:endParaRPr>
          </a:p>
        </p:txBody>
      </p:sp>
      <p:sp>
        <p:nvSpPr>
          <p:cNvPr id="16388" name="Date Placeholder 4"/>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fld id="{0E8CC191-CC0C-49BD-BA4A-328FC40A4642}" type="datetime1">
              <a:rPr lang="en-US" sz="1400">
                <a:solidFill>
                  <a:srgbClr val="FFFFFF"/>
                </a:solidFill>
                <a:latin typeface="Calibri" pitchFamily="34" charset="0"/>
              </a:rPr>
              <a:pPr algn="r"/>
              <a:t>3/26/13</a:t>
            </a:fld>
            <a:endParaRPr lang="en-US" sz="1400">
              <a:solidFill>
                <a:srgbClr val="FFFFFF"/>
              </a:solidFill>
              <a:latin typeface="Calibri" pitchFamily="34" charset="0"/>
            </a:endParaRPr>
          </a:p>
        </p:txBody>
      </p:sp>
      <p:sp>
        <p:nvSpPr>
          <p:cNvPr id="16389" name="Line 12"/>
          <p:cNvSpPr>
            <a:spLocks noChangeShapeType="1"/>
          </p:cNvSpPr>
          <p:nvPr/>
        </p:nvSpPr>
        <p:spPr bwMode="auto">
          <a:xfrm>
            <a:off x="8174038" y="1852613"/>
            <a:ext cx="0" cy="4319587"/>
          </a:xfrm>
          <a:prstGeom prst="line">
            <a:avLst/>
          </a:prstGeom>
          <a:noFill/>
          <a:ln w="9525">
            <a:noFill/>
            <a:round/>
            <a:headEnd/>
            <a:tailEnd/>
          </a:ln>
        </p:spPr>
        <p:txBody>
          <a:bodyPr/>
          <a:lstStyle/>
          <a:p>
            <a:endParaRPr lang="en-US"/>
          </a:p>
        </p:txBody>
      </p:sp>
      <p:sp>
        <p:nvSpPr>
          <p:cNvPr id="16390" name="Line 13"/>
          <p:cNvSpPr>
            <a:spLocks noChangeShapeType="1"/>
          </p:cNvSpPr>
          <p:nvPr/>
        </p:nvSpPr>
        <p:spPr bwMode="auto">
          <a:xfrm>
            <a:off x="931863" y="1854200"/>
            <a:ext cx="0" cy="4319588"/>
          </a:xfrm>
          <a:prstGeom prst="line">
            <a:avLst/>
          </a:prstGeom>
          <a:noFill/>
          <a:ln w="9525">
            <a:noFill/>
            <a:round/>
            <a:headEnd/>
            <a:tailEnd/>
          </a:ln>
        </p:spPr>
        <p:txBody>
          <a:bodyPr/>
          <a:lstStyle/>
          <a:p>
            <a:endParaRPr lang="en-US"/>
          </a:p>
        </p:txBody>
      </p:sp>
      <p:pic>
        <p:nvPicPr>
          <p:cNvPr id="16391" name="Picture 15"/>
          <p:cNvPicPr>
            <a:picLocks noChangeAspect="1" noChangeArrowheads="1"/>
          </p:cNvPicPr>
          <p:nvPr/>
        </p:nvPicPr>
        <p:blipFill>
          <a:blip r:embed="rId3" cstate="print"/>
          <a:srcRect l="15259" t="11064" r="15672" b="6657"/>
          <a:stretch>
            <a:fillRect/>
          </a:stretch>
        </p:blipFill>
        <p:spPr bwMode="auto">
          <a:xfrm>
            <a:off x="931863" y="1477963"/>
            <a:ext cx="7242175" cy="4497388"/>
          </a:xfrm>
          <a:prstGeom prst="rect">
            <a:avLst/>
          </a:prstGeom>
          <a:noFill/>
          <a:ln w="28575">
            <a:solidFill>
              <a:schemeClr val="tx1"/>
            </a:solidFill>
            <a:miter lim="800000"/>
            <a:headEnd/>
            <a:tailEnd/>
          </a:ln>
        </p:spPr>
      </p:pic>
      <p:sp>
        <p:nvSpPr>
          <p:cNvPr id="10" name="Right Arrow 9"/>
          <p:cNvSpPr/>
          <p:nvPr/>
        </p:nvSpPr>
        <p:spPr>
          <a:xfrm>
            <a:off x="2971800" y="5221287"/>
            <a:ext cx="762000" cy="377825"/>
          </a:xfrm>
          <a:prstGeom prst="rightArrow">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5CDCE"/>
              </a:solidFill>
              <a:ea typeface="ＭＳ Ｐゴシック" pitchFamily="68" charset="-128"/>
            </a:endParaRPr>
          </a:p>
        </p:txBody>
      </p:sp>
      <p:sp>
        <p:nvSpPr>
          <p:cNvPr id="16393" name="Footer Placeholder 6"/>
          <p:cNvSpPr>
            <a:spLocks noGrp="1"/>
          </p:cNvSpPr>
          <p:nvPr>
            <p:ph type="ftr" sz="quarter" idx="11"/>
          </p:nvPr>
        </p:nvSpPr>
        <p:spPr bwMode="auto">
          <a:noFill/>
          <a:ln>
            <a:miter lim="800000"/>
            <a:headEnd/>
            <a:tailEnd/>
          </a:ln>
        </p:spPr>
        <p:txBody>
          <a:bodyPr/>
          <a:lstStyle/>
          <a:p>
            <a:r>
              <a:rPr lang="en-US" sz="1400" dirty="0" smtClean="0">
                <a:latin typeface="Calibri" pitchFamily="34" charset="0"/>
                <a:ea typeface="ＭＳ Ｐゴシック" pitchFamily="34" charset="-128"/>
              </a:rPr>
              <a:t>eGrants Coaching Unit</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0"/>
            <a:ext cx="8229600" cy="1143000"/>
          </a:xfrm>
        </p:spPr>
        <p:txBody>
          <a:bodyPr/>
          <a:lstStyle/>
          <a:p>
            <a:pPr eaLnBrk="1" hangingPunct="1"/>
            <a:r>
              <a:rPr lang="en-US" dirty="0" smtClean="0">
                <a:solidFill>
                  <a:srgbClr val="0070C0"/>
                </a:solidFill>
                <a:ea typeface="ＭＳ Ｐゴシック" pitchFamily="34" charset="-128"/>
              </a:rPr>
              <a:t>Member Exit</a:t>
            </a:r>
          </a:p>
        </p:txBody>
      </p:sp>
      <p:sp>
        <p:nvSpPr>
          <p:cNvPr id="71683"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71684" name="Slide Number Placeholder 4"/>
          <p:cNvSpPr txBox="1">
            <a:spLocks noGrp="1"/>
          </p:cNvSpPr>
          <p:nvPr/>
        </p:nvSpPr>
        <p:spPr bwMode="auto">
          <a:xfrm>
            <a:off x="4362450" y="585787"/>
            <a:ext cx="457200" cy="441325"/>
          </a:xfrm>
          <a:prstGeom prst="rect">
            <a:avLst/>
          </a:prstGeom>
          <a:noFill/>
          <a:ln w="9525">
            <a:noFill/>
            <a:miter lim="800000"/>
            <a:headEnd/>
            <a:tailEnd/>
          </a:ln>
        </p:spPr>
        <p:txBody>
          <a:bodyPr lIns="45720" rIns="45720" anchor="ctr"/>
          <a:lstStyle/>
          <a:p>
            <a:pPr algn="ctr"/>
            <a:fld id="{8836D7D0-0514-4566-B1C6-04DB4D9FF6F2}" type="slidenum">
              <a:rPr lang="en-US" sz="1600">
                <a:solidFill>
                  <a:srgbClr val="0070C0"/>
                </a:solidFill>
                <a:latin typeface="Calibri" pitchFamily="34" charset="0"/>
              </a:rPr>
              <a:pPr algn="ctr"/>
              <a:t>70</a:t>
            </a:fld>
            <a:endParaRPr lang="en-US" sz="1600" dirty="0">
              <a:solidFill>
                <a:srgbClr val="0070C0"/>
              </a:solidFill>
              <a:latin typeface="Calibri" pitchFamily="34" charset="0"/>
            </a:endParaRPr>
          </a:p>
        </p:txBody>
      </p:sp>
      <p:sp>
        <p:nvSpPr>
          <p:cNvPr id="71685" name="Footer Placeholder 6"/>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pic>
        <p:nvPicPr>
          <p:cNvPr id="71686" name="Picture 6"/>
          <p:cNvPicPr>
            <a:picLocks noChangeAspect="1" noChangeArrowheads="1"/>
          </p:cNvPicPr>
          <p:nvPr/>
        </p:nvPicPr>
        <p:blipFill>
          <a:blip r:embed="rId3" cstate="print"/>
          <a:srcRect/>
          <a:stretch>
            <a:fillRect/>
          </a:stretch>
        </p:blipFill>
        <p:spPr bwMode="auto">
          <a:xfrm>
            <a:off x="301625" y="1143000"/>
            <a:ext cx="6403975" cy="4668837"/>
          </a:xfrm>
          <a:prstGeom prst="rect">
            <a:avLst/>
          </a:prstGeom>
          <a:noFill/>
          <a:ln w="38100">
            <a:solidFill>
              <a:schemeClr val="tx1"/>
            </a:solidFill>
            <a:miter lim="800000"/>
            <a:headEnd/>
            <a:tailEnd/>
          </a:ln>
        </p:spPr>
      </p:pic>
      <p:sp>
        <p:nvSpPr>
          <p:cNvPr id="71687" name="Line 13"/>
          <p:cNvSpPr>
            <a:spLocks noChangeShapeType="1"/>
          </p:cNvSpPr>
          <p:nvPr/>
        </p:nvSpPr>
        <p:spPr bwMode="auto">
          <a:xfrm flipH="1">
            <a:off x="3582988" y="2209800"/>
            <a:ext cx="4189412" cy="0"/>
          </a:xfrm>
          <a:prstGeom prst="line">
            <a:avLst/>
          </a:prstGeom>
          <a:noFill/>
          <a:ln w="57150">
            <a:solidFill>
              <a:schemeClr val="tx2"/>
            </a:solidFill>
            <a:round/>
            <a:headEnd/>
            <a:tailEnd type="stealth" w="med" len="med"/>
          </a:ln>
        </p:spPr>
        <p:txBody>
          <a:bodyPr/>
          <a:lstStyle/>
          <a:p>
            <a:endParaRPr lang="en-US"/>
          </a:p>
        </p:txBody>
      </p:sp>
      <p:sp>
        <p:nvSpPr>
          <p:cNvPr id="71688" name="Line 13"/>
          <p:cNvSpPr>
            <a:spLocks noChangeShapeType="1"/>
          </p:cNvSpPr>
          <p:nvPr/>
        </p:nvSpPr>
        <p:spPr bwMode="auto">
          <a:xfrm flipH="1" flipV="1">
            <a:off x="1143000" y="5707855"/>
            <a:ext cx="6007100" cy="207963"/>
          </a:xfrm>
          <a:prstGeom prst="line">
            <a:avLst/>
          </a:prstGeom>
          <a:noFill/>
          <a:ln w="57150">
            <a:solidFill>
              <a:schemeClr val="tx2"/>
            </a:solidFill>
            <a:round/>
            <a:headEnd/>
            <a:tailEnd type="stealth" w="med" len="med"/>
          </a:ln>
        </p:spPr>
        <p:txBody>
          <a:bodyPr/>
          <a:lstStyle/>
          <a:p>
            <a:endParaRPr lang="en-US"/>
          </a:p>
        </p:txBody>
      </p:sp>
      <p:sp>
        <p:nvSpPr>
          <p:cNvPr id="18" name="TextBox 17"/>
          <p:cNvSpPr txBox="1"/>
          <p:nvPr/>
        </p:nvSpPr>
        <p:spPr>
          <a:xfrm>
            <a:off x="7008813" y="1852719"/>
            <a:ext cx="1905000" cy="1600438"/>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36" charset="-128"/>
              </a:rPr>
              <a:t>A confirmation message will appear indicating that the member’s portion of the Exit Form has been saved</a:t>
            </a:r>
            <a:endParaRPr lang="en-US" sz="1400" b="1" dirty="0">
              <a:solidFill>
                <a:schemeClr val="tx2"/>
              </a:solidFill>
              <a:ea typeface="ＭＳ Ｐゴシック" pitchFamily="36" charset="-128"/>
            </a:endParaRPr>
          </a:p>
        </p:txBody>
      </p:sp>
      <p:sp>
        <p:nvSpPr>
          <p:cNvPr id="19" name="TextBox 18"/>
          <p:cNvSpPr txBox="1"/>
          <p:nvPr/>
        </p:nvSpPr>
        <p:spPr>
          <a:xfrm>
            <a:off x="7008813" y="5571602"/>
            <a:ext cx="1905000" cy="95410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36" charset="-128"/>
              </a:rPr>
              <a:t>Click on </a:t>
            </a:r>
            <a:r>
              <a:rPr lang="en-US" sz="1400" b="1" dirty="0">
                <a:solidFill>
                  <a:schemeClr val="tx2"/>
                </a:solidFill>
                <a:ea typeface="ＭＳ Ｐゴシック" pitchFamily="36" charset="-128"/>
              </a:rPr>
              <a:t>Exit Member </a:t>
            </a:r>
            <a:r>
              <a:rPr lang="en-US" sz="1400" dirty="0">
                <a:solidFill>
                  <a:schemeClr val="tx2"/>
                </a:solidFill>
                <a:ea typeface="ＭＳ Ｐゴシック" pitchFamily="36" charset="-128"/>
              </a:rPr>
              <a:t>to open the Exit Form and exit the member</a:t>
            </a:r>
            <a:endParaRPr lang="en-US" sz="1400" b="1" dirty="0">
              <a:solidFill>
                <a:schemeClr val="tx2"/>
              </a:solidFill>
              <a:ea typeface="ＭＳ Ｐゴシック" pitchFamily="36" charset="-128"/>
            </a:endParaRP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0"/>
            <a:ext cx="8229600" cy="1143000"/>
          </a:xfrm>
        </p:spPr>
        <p:txBody>
          <a:bodyPr/>
          <a:lstStyle/>
          <a:p>
            <a:pPr eaLnBrk="1" hangingPunct="1"/>
            <a:r>
              <a:rPr lang="en-US" dirty="0" smtClean="0">
                <a:solidFill>
                  <a:srgbClr val="0070C0"/>
                </a:solidFill>
                <a:ea typeface="ＭＳ Ｐゴシック" pitchFamily="34" charset="-128"/>
              </a:rPr>
              <a:t>Member Exit</a:t>
            </a:r>
          </a:p>
        </p:txBody>
      </p:sp>
      <p:sp>
        <p:nvSpPr>
          <p:cNvPr id="72707"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72708" name="Slide Number Placeholder 4"/>
          <p:cNvSpPr txBox="1">
            <a:spLocks noGrp="1"/>
          </p:cNvSpPr>
          <p:nvPr/>
        </p:nvSpPr>
        <p:spPr bwMode="auto">
          <a:xfrm>
            <a:off x="4371975" y="701675"/>
            <a:ext cx="457200" cy="441325"/>
          </a:xfrm>
          <a:prstGeom prst="rect">
            <a:avLst/>
          </a:prstGeom>
          <a:noFill/>
          <a:ln w="9525">
            <a:noFill/>
            <a:miter lim="800000"/>
            <a:headEnd/>
            <a:tailEnd/>
          </a:ln>
        </p:spPr>
        <p:txBody>
          <a:bodyPr lIns="45720" rIns="45720" anchor="ctr"/>
          <a:lstStyle/>
          <a:p>
            <a:pPr algn="ctr"/>
            <a:fld id="{AC7AEE93-25E1-4AFF-B78A-27584205D9C3}" type="slidenum">
              <a:rPr lang="en-US" sz="1600">
                <a:solidFill>
                  <a:srgbClr val="0070C0"/>
                </a:solidFill>
                <a:latin typeface="Calibri" pitchFamily="34" charset="0"/>
              </a:rPr>
              <a:pPr algn="ctr"/>
              <a:t>71</a:t>
            </a:fld>
            <a:endParaRPr lang="en-US" sz="1600" dirty="0">
              <a:solidFill>
                <a:srgbClr val="0070C0"/>
              </a:solidFill>
              <a:latin typeface="Calibri" pitchFamily="34" charset="0"/>
            </a:endParaRPr>
          </a:p>
        </p:txBody>
      </p:sp>
      <p:sp>
        <p:nvSpPr>
          <p:cNvPr id="72709" name="Footer Placeholder 6"/>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pic>
        <p:nvPicPr>
          <p:cNvPr id="72710" name="Picture 6"/>
          <p:cNvPicPr>
            <a:picLocks noChangeAspect="1" noChangeArrowheads="1"/>
          </p:cNvPicPr>
          <p:nvPr/>
        </p:nvPicPr>
        <p:blipFill>
          <a:blip r:embed="rId3" cstate="print"/>
          <a:srcRect/>
          <a:stretch>
            <a:fillRect/>
          </a:stretch>
        </p:blipFill>
        <p:spPr bwMode="auto">
          <a:xfrm>
            <a:off x="304800" y="1143000"/>
            <a:ext cx="6477000" cy="4597400"/>
          </a:xfrm>
          <a:prstGeom prst="rect">
            <a:avLst/>
          </a:prstGeom>
          <a:noFill/>
          <a:ln w="38100">
            <a:solidFill>
              <a:schemeClr val="tx1"/>
            </a:solidFill>
            <a:miter lim="800000"/>
            <a:headEnd/>
            <a:tailEnd/>
          </a:ln>
        </p:spPr>
      </p:pic>
      <p:sp>
        <p:nvSpPr>
          <p:cNvPr id="72711" name="Line 31"/>
          <p:cNvSpPr>
            <a:spLocks noChangeShapeType="1"/>
          </p:cNvSpPr>
          <p:nvPr/>
        </p:nvSpPr>
        <p:spPr bwMode="auto">
          <a:xfrm flipH="1">
            <a:off x="4829175" y="2133600"/>
            <a:ext cx="3367088" cy="0"/>
          </a:xfrm>
          <a:prstGeom prst="line">
            <a:avLst/>
          </a:prstGeom>
          <a:noFill/>
          <a:ln w="57150">
            <a:solidFill>
              <a:schemeClr val="tx2"/>
            </a:solidFill>
            <a:round/>
            <a:headEnd/>
            <a:tailEnd type="stealth" w="med" len="med"/>
          </a:ln>
        </p:spPr>
        <p:txBody>
          <a:bodyPr/>
          <a:lstStyle/>
          <a:p>
            <a:endParaRPr lang="en-US"/>
          </a:p>
        </p:txBody>
      </p:sp>
      <p:sp>
        <p:nvSpPr>
          <p:cNvPr id="72712" name="Line 30"/>
          <p:cNvSpPr>
            <a:spLocks noChangeShapeType="1"/>
          </p:cNvSpPr>
          <p:nvPr/>
        </p:nvSpPr>
        <p:spPr bwMode="auto">
          <a:xfrm flipH="1">
            <a:off x="4506913" y="2667000"/>
            <a:ext cx="3689350" cy="0"/>
          </a:xfrm>
          <a:prstGeom prst="line">
            <a:avLst/>
          </a:prstGeom>
          <a:noFill/>
          <a:ln w="57150">
            <a:solidFill>
              <a:schemeClr val="tx2"/>
            </a:solidFill>
            <a:round/>
            <a:headEnd/>
            <a:tailEnd type="stealth" w="med" len="med"/>
          </a:ln>
        </p:spPr>
        <p:txBody>
          <a:bodyPr/>
          <a:lstStyle/>
          <a:p>
            <a:endParaRPr lang="en-US"/>
          </a:p>
        </p:txBody>
      </p:sp>
      <p:sp>
        <p:nvSpPr>
          <p:cNvPr id="72713" name="Line 32"/>
          <p:cNvSpPr>
            <a:spLocks noChangeShapeType="1"/>
          </p:cNvSpPr>
          <p:nvPr/>
        </p:nvSpPr>
        <p:spPr bwMode="auto">
          <a:xfrm flipH="1">
            <a:off x="6021386" y="3657600"/>
            <a:ext cx="1520825" cy="0"/>
          </a:xfrm>
          <a:prstGeom prst="line">
            <a:avLst/>
          </a:prstGeom>
          <a:noFill/>
          <a:ln w="57150">
            <a:solidFill>
              <a:schemeClr val="tx2"/>
            </a:solidFill>
            <a:round/>
            <a:headEnd/>
            <a:tailEnd type="stealth" w="med" len="med"/>
          </a:ln>
        </p:spPr>
        <p:txBody>
          <a:bodyPr/>
          <a:lstStyle/>
          <a:p>
            <a:endParaRPr lang="en-US"/>
          </a:p>
        </p:txBody>
      </p:sp>
      <p:sp>
        <p:nvSpPr>
          <p:cNvPr id="21" name="TextBox 20"/>
          <p:cNvSpPr txBox="1"/>
          <p:nvPr/>
        </p:nvSpPr>
        <p:spPr>
          <a:xfrm>
            <a:off x="7010400" y="1600200"/>
            <a:ext cx="1905000" cy="738664"/>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ea typeface="ＭＳ Ｐゴシック" pitchFamily="36" charset="-128"/>
              </a:rPr>
              <a:t>Enter the total number of hours the member served</a:t>
            </a:r>
            <a:endParaRPr lang="en-US" sz="1400" b="1" dirty="0">
              <a:solidFill>
                <a:schemeClr val="tx2"/>
              </a:solidFill>
              <a:ea typeface="ＭＳ Ｐゴシック" pitchFamily="36" charset="-128"/>
            </a:endParaRPr>
          </a:p>
        </p:txBody>
      </p:sp>
      <p:sp>
        <p:nvSpPr>
          <p:cNvPr id="20" name="TextBox 19"/>
          <p:cNvSpPr txBox="1"/>
          <p:nvPr/>
        </p:nvSpPr>
        <p:spPr>
          <a:xfrm>
            <a:off x="7010400" y="2625804"/>
            <a:ext cx="1905000" cy="738664"/>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a:solidFill>
                  <a:schemeClr val="tx2"/>
                </a:solidFill>
                <a:ea typeface="ＭＳ Ｐゴシック" pitchFamily="36" charset="-128"/>
              </a:rPr>
              <a:t>Enter the date the member completed their service</a:t>
            </a:r>
            <a:endParaRPr lang="en-US" sz="1400" b="1">
              <a:solidFill>
                <a:schemeClr val="tx2"/>
              </a:solidFill>
              <a:ea typeface="ＭＳ Ｐゴシック" pitchFamily="36" charset="-128"/>
            </a:endParaRPr>
          </a:p>
        </p:txBody>
      </p:sp>
      <p:sp>
        <p:nvSpPr>
          <p:cNvPr id="19" name="TextBox 18"/>
          <p:cNvSpPr txBox="1"/>
          <p:nvPr/>
        </p:nvSpPr>
        <p:spPr>
          <a:xfrm>
            <a:off x="7010400" y="3573042"/>
            <a:ext cx="1905000" cy="738664"/>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36" charset="-128"/>
              </a:rPr>
              <a:t>Select the award status for the member’s term</a:t>
            </a:r>
            <a:endParaRPr lang="en-US" sz="1400" b="1" dirty="0">
              <a:solidFill>
                <a:schemeClr val="tx2"/>
              </a:solidFill>
              <a:ea typeface="ＭＳ Ｐゴシック" pitchFamily="36" charset="-128"/>
            </a:endParaRP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0"/>
            <a:ext cx="8229600" cy="1143000"/>
          </a:xfrm>
        </p:spPr>
        <p:txBody>
          <a:bodyPr/>
          <a:lstStyle/>
          <a:p>
            <a:pPr eaLnBrk="1" hangingPunct="1"/>
            <a:r>
              <a:rPr lang="en-US" dirty="0" smtClean="0">
                <a:solidFill>
                  <a:srgbClr val="0070C0"/>
                </a:solidFill>
                <a:ea typeface="ＭＳ Ｐゴシック" pitchFamily="34" charset="-128"/>
              </a:rPr>
              <a:t>Member Exit</a:t>
            </a:r>
          </a:p>
        </p:txBody>
      </p:sp>
      <p:sp>
        <p:nvSpPr>
          <p:cNvPr id="73731"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73732" name="Slide Number Placeholder 4"/>
          <p:cNvSpPr txBox="1">
            <a:spLocks noGrp="1"/>
          </p:cNvSpPr>
          <p:nvPr/>
        </p:nvSpPr>
        <p:spPr bwMode="auto">
          <a:xfrm>
            <a:off x="4362450" y="701675"/>
            <a:ext cx="457200" cy="441325"/>
          </a:xfrm>
          <a:prstGeom prst="rect">
            <a:avLst/>
          </a:prstGeom>
          <a:noFill/>
          <a:ln w="9525">
            <a:noFill/>
            <a:miter lim="800000"/>
            <a:headEnd/>
            <a:tailEnd/>
          </a:ln>
        </p:spPr>
        <p:txBody>
          <a:bodyPr lIns="45720" rIns="45720" anchor="ctr"/>
          <a:lstStyle/>
          <a:p>
            <a:pPr algn="ctr"/>
            <a:fld id="{9FCE9E4D-BCEC-4D9B-AC4A-724C2602CE59}" type="slidenum">
              <a:rPr lang="en-US" sz="1600">
                <a:solidFill>
                  <a:srgbClr val="0070C0"/>
                </a:solidFill>
                <a:latin typeface="Calibri" pitchFamily="34" charset="0"/>
              </a:rPr>
              <a:pPr algn="ctr"/>
              <a:t>72</a:t>
            </a:fld>
            <a:endParaRPr lang="en-US" sz="1600" dirty="0">
              <a:solidFill>
                <a:srgbClr val="0070C0"/>
              </a:solidFill>
              <a:latin typeface="Calibri" pitchFamily="34" charset="0"/>
            </a:endParaRPr>
          </a:p>
        </p:txBody>
      </p:sp>
      <p:sp>
        <p:nvSpPr>
          <p:cNvPr id="73733" name="Footer Placeholder 6"/>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pic>
        <p:nvPicPr>
          <p:cNvPr id="73734" name="Picture 6"/>
          <p:cNvPicPr>
            <a:picLocks noChangeAspect="1" noChangeArrowheads="1"/>
          </p:cNvPicPr>
          <p:nvPr/>
        </p:nvPicPr>
        <p:blipFill>
          <a:blip r:embed="rId3" cstate="print"/>
          <a:srcRect/>
          <a:stretch>
            <a:fillRect/>
          </a:stretch>
        </p:blipFill>
        <p:spPr bwMode="auto">
          <a:xfrm>
            <a:off x="304800" y="1138238"/>
            <a:ext cx="6450013" cy="4635500"/>
          </a:xfrm>
          <a:prstGeom prst="rect">
            <a:avLst/>
          </a:prstGeom>
          <a:noFill/>
          <a:ln w="38100">
            <a:solidFill>
              <a:schemeClr val="tx1"/>
            </a:solidFill>
            <a:miter lim="800000"/>
            <a:headEnd/>
            <a:tailEnd/>
          </a:ln>
        </p:spPr>
      </p:pic>
      <p:grpSp>
        <p:nvGrpSpPr>
          <p:cNvPr id="73735" name="Group 7"/>
          <p:cNvGrpSpPr>
            <a:grpSpLocks/>
          </p:cNvGrpSpPr>
          <p:nvPr/>
        </p:nvGrpSpPr>
        <p:grpSpPr bwMode="auto">
          <a:xfrm>
            <a:off x="3124200" y="2105431"/>
            <a:ext cx="4146550" cy="2195513"/>
            <a:chOff x="1968" y="1632"/>
            <a:chExt cx="2612" cy="1383"/>
          </a:xfrm>
        </p:grpSpPr>
        <p:sp>
          <p:nvSpPr>
            <p:cNvPr id="73758" name="Line 23"/>
            <p:cNvSpPr>
              <a:spLocks noChangeShapeType="1"/>
            </p:cNvSpPr>
            <p:nvPr/>
          </p:nvSpPr>
          <p:spPr bwMode="auto">
            <a:xfrm flipH="1">
              <a:off x="1968" y="3001"/>
              <a:ext cx="1541" cy="0"/>
            </a:xfrm>
            <a:prstGeom prst="line">
              <a:avLst/>
            </a:prstGeom>
            <a:noFill/>
            <a:ln w="57150">
              <a:solidFill>
                <a:schemeClr val="tx2"/>
              </a:solidFill>
              <a:round/>
              <a:headEnd/>
              <a:tailEnd type="stealth" w="med" len="med"/>
            </a:ln>
          </p:spPr>
          <p:txBody>
            <a:bodyPr/>
            <a:lstStyle/>
            <a:p>
              <a:endParaRPr lang="en-US"/>
            </a:p>
          </p:txBody>
        </p:sp>
        <p:sp>
          <p:nvSpPr>
            <p:cNvPr id="73759" name="Line 24"/>
            <p:cNvSpPr>
              <a:spLocks noChangeShapeType="1"/>
            </p:cNvSpPr>
            <p:nvPr/>
          </p:nvSpPr>
          <p:spPr bwMode="auto">
            <a:xfrm flipH="1">
              <a:off x="3485" y="1632"/>
              <a:ext cx="1095" cy="0"/>
            </a:xfrm>
            <a:prstGeom prst="line">
              <a:avLst/>
            </a:prstGeom>
            <a:noFill/>
            <a:ln w="57150">
              <a:solidFill>
                <a:schemeClr val="tx2"/>
              </a:solidFill>
              <a:round/>
              <a:headEnd/>
              <a:tailEnd/>
            </a:ln>
          </p:spPr>
          <p:txBody>
            <a:bodyPr/>
            <a:lstStyle/>
            <a:p>
              <a:endParaRPr lang="en-US"/>
            </a:p>
          </p:txBody>
        </p:sp>
        <p:sp>
          <p:nvSpPr>
            <p:cNvPr id="73760" name="Line 25"/>
            <p:cNvSpPr>
              <a:spLocks noChangeShapeType="1"/>
            </p:cNvSpPr>
            <p:nvPr/>
          </p:nvSpPr>
          <p:spPr bwMode="auto">
            <a:xfrm>
              <a:off x="3499" y="1646"/>
              <a:ext cx="0" cy="1369"/>
            </a:xfrm>
            <a:prstGeom prst="line">
              <a:avLst/>
            </a:prstGeom>
            <a:noFill/>
            <a:ln w="57150">
              <a:solidFill>
                <a:schemeClr val="tx2"/>
              </a:solidFill>
              <a:round/>
              <a:headEnd/>
              <a:tailEnd/>
            </a:ln>
          </p:spPr>
          <p:txBody>
            <a:bodyPr/>
            <a:lstStyle/>
            <a:p>
              <a:endParaRPr lang="en-US"/>
            </a:p>
          </p:txBody>
        </p:sp>
      </p:grpSp>
      <p:grpSp>
        <p:nvGrpSpPr>
          <p:cNvPr id="73736" name="Group 11"/>
          <p:cNvGrpSpPr>
            <a:grpSpLocks/>
          </p:cNvGrpSpPr>
          <p:nvPr/>
        </p:nvGrpSpPr>
        <p:grpSpPr bwMode="auto">
          <a:xfrm>
            <a:off x="6265863" y="5773738"/>
            <a:ext cx="1201737" cy="304800"/>
            <a:chOff x="3947" y="3637"/>
            <a:chExt cx="757" cy="192"/>
          </a:xfrm>
        </p:grpSpPr>
        <p:sp>
          <p:nvSpPr>
            <p:cNvPr id="73756" name="Line 31"/>
            <p:cNvSpPr>
              <a:spLocks noChangeShapeType="1"/>
            </p:cNvSpPr>
            <p:nvPr/>
          </p:nvSpPr>
          <p:spPr bwMode="auto">
            <a:xfrm rot="10800000">
              <a:off x="3947" y="3637"/>
              <a:ext cx="0" cy="192"/>
            </a:xfrm>
            <a:prstGeom prst="line">
              <a:avLst/>
            </a:prstGeom>
            <a:noFill/>
            <a:ln w="57150">
              <a:solidFill>
                <a:schemeClr val="tx2"/>
              </a:solidFill>
              <a:round/>
              <a:headEnd/>
              <a:tailEnd type="stealth" w="med" len="med"/>
            </a:ln>
          </p:spPr>
          <p:txBody>
            <a:bodyPr/>
            <a:lstStyle/>
            <a:p>
              <a:endParaRPr lang="en-US"/>
            </a:p>
          </p:txBody>
        </p:sp>
        <p:sp>
          <p:nvSpPr>
            <p:cNvPr id="73757" name="Line 32"/>
            <p:cNvSpPr>
              <a:spLocks noChangeShapeType="1"/>
            </p:cNvSpPr>
            <p:nvPr/>
          </p:nvSpPr>
          <p:spPr bwMode="auto">
            <a:xfrm>
              <a:off x="3947" y="3829"/>
              <a:ext cx="757" cy="0"/>
            </a:xfrm>
            <a:prstGeom prst="line">
              <a:avLst/>
            </a:prstGeom>
            <a:noFill/>
            <a:ln w="57150">
              <a:solidFill>
                <a:schemeClr val="tx2"/>
              </a:solidFill>
              <a:round/>
              <a:headEnd/>
              <a:tailEnd/>
            </a:ln>
          </p:spPr>
          <p:txBody>
            <a:bodyPr/>
            <a:lstStyle/>
            <a:p>
              <a:endParaRPr lang="en-US"/>
            </a:p>
          </p:txBody>
        </p:sp>
      </p:grpSp>
      <p:grpSp>
        <p:nvGrpSpPr>
          <p:cNvPr id="73737" name="Group 14"/>
          <p:cNvGrpSpPr>
            <a:grpSpLocks/>
          </p:cNvGrpSpPr>
          <p:nvPr/>
        </p:nvGrpSpPr>
        <p:grpSpPr bwMode="auto">
          <a:xfrm>
            <a:off x="5811838" y="4778118"/>
            <a:ext cx="1328737" cy="692150"/>
            <a:chOff x="3661" y="3393"/>
            <a:chExt cx="837" cy="436"/>
          </a:xfrm>
        </p:grpSpPr>
        <p:sp>
          <p:nvSpPr>
            <p:cNvPr id="73754" name="Line 28"/>
            <p:cNvSpPr>
              <a:spLocks noChangeShapeType="1"/>
            </p:cNvSpPr>
            <p:nvPr/>
          </p:nvSpPr>
          <p:spPr bwMode="auto">
            <a:xfrm>
              <a:off x="3675" y="3393"/>
              <a:ext cx="0" cy="436"/>
            </a:xfrm>
            <a:prstGeom prst="line">
              <a:avLst/>
            </a:prstGeom>
            <a:noFill/>
            <a:ln w="57150">
              <a:solidFill>
                <a:schemeClr val="tx2"/>
              </a:solidFill>
              <a:round/>
              <a:headEnd/>
              <a:tailEnd type="stealth" w="med" len="med"/>
            </a:ln>
          </p:spPr>
          <p:txBody>
            <a:bodyPr/>
            <a:lstStyle/>
            <a:p>
              <a:endParaRPr lang="en-US"/>
            </a:p>
          </p:txBody>
        </p:sp>
        <p:sp>
          <p:nvSpPr>
            <p:cNvPr id="73755" name="Line 29"/>
            <p:cNvSpPr>
              <a:spLocks noChangeShapeType="1"/>
            </p:cNvSpPr>
            <p:nvPr/>
          </p:nvSpPr>
          <p:spPr bwMode="auto">
            <a:xfrm>
              <a:off x="3661" y="3400"/>
              <a:ext cx="837" cy="0"/>
            </a:xfrm>
            <a:prstGeom prst="line">
              <a:avLst/>
            </a:prstGeom>
            <a:noFill/>
            <a:ln w="57150">
              <a:solidFill>
                <a:schemeClr val="tx2"/>
              </a:solidFill>
              <a:round/>
              <a:headEnd/>
              <a:tailEnd/>
            </a:ln>
          </p:spPr>
          <p:txBody>
            <a:bodyPr/>
            <a:lstStyle/>
            <a:p>
              <a:endParaRPr lang="en-US"/>
            </a:p>
          </p:txBody>
        </p:sp>
      </p:grpSp>
      <p:grpSp>
        <p:nvGrpSpPr>
          <p:cNvPr id="73738" name="Group 17"/>
          <p:cNvGrpSpPr>
            <a:grpSpLocks/>
          </p:cNvGrpSpPr>
          <p:nvPr/>
        </p:nvGrpSpPr>
        <p:grpSpPr bwMode="auto">
          <a:xfrm>
            <a:off x="3505200" y="3384858"/>
            <a:ext cx="3765550" cy="1203325"/>
            <a:chOff x="2208" y="2414"/>
            <a:chExt cx="2372" cy="758"/>
          </a:xfrm>
        </p:grpSpPr>
        <p:sp>
          <p:nvSpPr>
            <p:cNvPr id="73751" name="Line 23"/>
            <p:cNvSpPr>
              <a:spLocks noChangeShapeType="1"/>
            </p:cNvSpPr>
            <p:nvPr/>
          </p:nvSpPr>
          <p:spPr bwMode="auto">
            <a:xfrm flipH="1">
              <a:off x="2208" y="3154"/>
              <a:ext cx="1920" cy="0"/>
            </a:xfrm>
            <a:prstGeom prst="line">
              <a:avLst/>
            </a:prstGeom>
            <a:noFill/>
            <a:ln w="57150">
              <a:solidFill>
                <a:schemeClr val="tx2"/>
              </a:solidFill>
              <a:round/>
              <a:headEnd/>
              <a:tailEnd type="stealth" w="med" len="med"/>
            </a:ln>
          </p:spPr>
          <p:txBody>
            <a:bodyPr/>
            <a:lstStyle/>
            <a:p>
              <a:endParaRPr lang="en-US"/>
            </a:p>
          </p:txBody>
        </p:sp>
        <p:sp>
          <p:nvSpPr>
            <p:cNvPr id="73752" name="Line 24"/>
            <p:cNvSpPr>
              <a:spLocks noChangeShapeType="1"/>
            </p:cNvSpPr>
            <p:nvPr/>
          </p:nvSpPr>
          <p:spPr bwMode="auto">
            <a:xfrm flipH="1">
              <a:off x="4111" y="2415"/>
              <a:ext cx="469" cy="0"/>
            </a:xfrm>
            <a:prstGeom prst="line">
              <a:avLst/>
            </a:prstGeom>
            <a:noFill/>
            <a:ln w="57150">
              <a:solidFill>
                <a:schemeClr val="tx2"/>
              </a:solidFill>
              <a:round/>
              <a:headEnd/>
              <a:tailEnd/>
            </a:ln>
          </p:spPr>
          <p:txBody>
            <a:bodyPr/>
            <a:lstStyle/>
            <a:p>
              <a:endParaRPr lang="en-US"/>
            </a:p>
          </p:txBody>
        </p:sp>
        <p:sp>
          <p:nvSpPr>
            <p:cNvPr id="73753" name="Line 25"/>
            <p:cNvSpPr>
              <a:spLocks noChangeShapeType="1"/>
            </p:cNvSpPr>
            <p:nvPr/>
          </p:nvSpPr>
          <p:spPr bwMode="auto">
            <a:xfrm>
              <a:off x="4128" y="2414"/>
              <a:ext cx="0" cy="758"/>
            </a:xfrm>
            <a:prstGeom prst="line">
              <a:avLst/>
            </a:prstGeom>
            <a:noFill/>
            <a:ln w="57150">
              <a:solidFill>
                <a:schemeClr val="tx2"/>
              </a:solidFill>
              <a:round/>
              <a:headEnd/>
              <a:tailEnd/>
            </a:ln>
          </p:spPr>
          <p:txBody>
            <a:bodyPr/>
            <a:lstStyle/>
            <a:p>
              <a:endParaRPr lang="en-US"/>
            </a:p>
          </p:txBody>
        </p:sp>
      </p:grpSp>
      <p:sp>
        <p:nvSpPr>
          <p:cNvPr id="34" name="TextBox 33"/>
          <p:cNvSpPr txBox="1"/>
          <p:nvPr/>
        </p:nvSpPr>
        <p:spPr>
          <a:xfrm>
            <a:off x="7015164" y="1651099"/>
            <a:ext cx="1904999" cy="95410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36" charset="-128"/>
              </a:rPr>
              <a:t>Indicate whether or not the member performed satisfactorily</a:t>
            </a:r>
            <a:endParaRPr lang="en-US" sz="1400" b="1" dirty="0">
              <a:solidFill>
                <a:schemeClr val="tx2"/>
              </a:solidFill>
              <a:ea typeface="ＭＳ Ｐゴシック" pitchFamily="36" charset="-128"/>
            </a:endParaRPr>
          </a:p>
        </p:txBody>
      </p:sp>
      <p:sp>
        <p:nvSpPr>
          <p:cNvPr id="33" name="TextBox 32"/>
          <p:cNvSpPr txBox="1"/>
          <p:nvPr/>
        </p:nvSpPr>
        <p:spPr>
          <a:xfrm>
            <a:off x="7021515" y="2893724"/>
            <a:ext cx="1904999" cy="1384995"/>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a:solidFill>
                  <a:schemeClr val="tx2"/>
                </a:solidFill>
                <a:ea typeface="ＭＳ Ｐゴシック" pitchFamily="36" charset="-128"/>
              </a:rPr>
              <a:t>Check boxes under Certification of Service to certify the information you have entered on the exit form is correct</a:t>
            </a:r>
            <a:endParaRPr lang="en-US" sz="1400" b="1">
              <a:solidFill>
                <a:schemeClr val="tx2"/>
              </a:solidFill>
              <a:ea typeface="ＭＳ Ｐゴシック" pitchFamily="36" charset="-128"/>
            </a:endParaRPr>
          </a:p>
        </p:txBody>
      </p:sp>
      <p:sp>
        <p:nvSpPr>
          <p:cNvPr id="31" name="TextBox 30"/>
          <p:cNvSpPr txBox="1"/>
          <p:nvPr/>
        </p:nvSpPr>
        <p:spPr>
          <a:xfrm>
            <a:off x="7010400" y="4419530"/>
            <a:ext cx="1905000" cy="95410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36" charset="-128"/>
              </a:rPr>
              <a:t>If you want to discard any changes you have made, click </a:t>
            </a:r>
            <a:r>
              <a:rPr lang="en-US" sz="1400" b="1" dirty="0">
                <a:solidFill>
                  <a:schemeClr val="tx2"/>
                </a:solidFill>
                <a:ea typeface="ＭＳ Ｐゴシック" pitchFamily="36" charset="-128"/>
              </a:rPr>
              <a:t>Cancel</a:t>
            </a:r>
          </a:p>
        </p:txBody>
      </p:sp>
      <p:sp>
        <p:nvSpPr>
          <p:cNvPr id="32" name="TextBox 31"/>
          <p:cNvSpPr txBox="1"/>
          <p:nvPr/>
        </p:nvSpPr>
        <p:spPr>
          <a:xfrm>
            <a:off x="7021514" y="5654576"/>
            <a:ext cx="1905000" cy="523220"/>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a:solidFill>
                  <a:schemeClr val="tx2"/>
                </a:solidFill>
                <a:ea typeface="ＭＳ Ｐゴシック" pitchFamily="36" charset="-128"/>
              </a:rPr>
              <a:t>Click on </a:t>
            </a:r>
            <a:r>
              <a:rPr lang="en-US" sz="1400" b="1">
                <a:solidFill>
                  <a:schemeClr val="tx2"/>
                </a:solidFill>
                <a:ea typeface="ＭＳ Ｐゴシック" pitchFamily="36" charset="-128"/>
              </a:rPr>
              <a:t>Approve </a:t>
            </a:r>
            <a:r>
              <a:rPr lang="en-US" sz="1400">
                <a:solidFill>
                  <a:schemeClr val="tx2"/>
                </a:solidFill>
                <a:ea typeface="ＭＳ Ｐゴシック" pitchFamily="36" charset="-128"/>
              </a:rPr>
              <a:t>to exit the member</a:t>
            </a:r>
            <a:endParaRPr lang="en-US" sz="1400" b="1">
              <a:solidFill>
                <a:schemeClr val="tx2"/>
              </a:solidFill>
              <a:ea typeface="ＭＳ Ｐゴシック" pitchFamily="36" charset="-128"/>
            </a:endParaRP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0"/>
            <a:ext cx="8229600" cy="1143000"/>
          </a:xfrm>
        </p:spPr>
        <p:txBody>
          <a:bodyPr/>
          <a:lstStyle/>
          <a:p>
            <a:pPr eaLnBrk="1" hangingPunct="1"/>
            <a:r>
              <a:rPr lang="en-US" dirty="0" smtClean="0">
                <a:solidFill>
                  <a:srgbClr val="0070C0"/>
                </a:solidFill>
                <a:ea typeface="ＭＳ Ｐゴシック" pitchFamily="34" charset="-128"/>
              </a:rPr>
              <a:t>Member Exit</a:t>
            </a:r>
          </a:p>
        </p:txBody>
      </p:sp>
      <p:sp>
        <p:nvSpPr>
          <p:cNvPr id="74755"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74756" name="Slide Number Placeholder 4"/>
          <p:cNvSpPr txBox="1">
            <a:spLocks noGrp="1"/>
          </p:cNvSpPr>
          <p:nvPr/>
        </p:nvSpPr>
        <p:spPr bwMode="auto">
          <a:xfrm>
            <a:off x="4362450" y="701675"/>
            <a:ext cx="457200" cy="441325"/>
          </a:xfrm>
          <a:prstGeom prst="rect">
            <a:avLst/>
          </a:prstGeom>
          <a:noFill/>
          <a:ln w="9525">
            <a:noFill/>
            <a:miter lim="800000"/>
            <a:headEnd/>
            <a:tailEnd/>
          </a:ln>
        </p:spPr>
        <p:txBody>
          <a:bodyPr lIns="45720" rIns="45720" anchor="ctr"/>
          <a:lstStyle/>
          <a:p>
            <a:pPr algn="ctr"/>
            <a:fld id="{95C511F9-B3B3-40F4-B574-EC0A1C68C941}" type="slidenum">
              <a:rPr lang="en-US" sz="1600">
                <a:solidFill>
                  <a:srgbClr val="0070C0"/>
                </a:solidFill>
                <a:latin typeface="Calibri" pitchFamily="34" charset="0"/>
              </a:rPr>
              <a:pPr algn="ctr"/>
              <a:t>73</a:t>
            </a:fld>
            <a:endParaRPr lang="en-US" sz="1600" dirty="0">
              <a:solidFill>
                <a:srgbClr val="0070C0"/>
              </a:solidFill>
              <a:latin typeface="Calibri" pitchFamily="34" charset="0"/>
            </a:endParaRPr>
          </a:p>
        </p:txBody>
      </p:sp>
      <p:sp>
        <p:nvSpPr>
          <p:cNvPr id="74757" name="Footer Placeholder 6"/>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pic>
        <p:nvPicPr>
          <p:cNvPr id="74758" name="Picture 6"/>
          <p:cNvPicPr>
            <a:picLocks noChangeAspect="1" noChangeArrowheads="1"/>
          </p:cNvPicPr>
          <p:nvPr/>
        </p:nvPicPr>
        <p:blipFill>
          <a:blip r:embed="rId3" cstate="print"/>
          <a:srcRect/>
          <a:stretch>
            <a:fillRect/>
          </a:stretch>
        </p:blipFill>
        <p:spPr bwMode="auto">
          <a:xfrm>
            <a:off x="288925" y="1143000"/>
            <a:ext cx="6492875" cy="4687887"/>
          </a:xfrm>
          <a:prstGeom prst="rect">
            <a:avLst/>
          </a:prstGeom>
          <a:noFill/>
          <a:ln w="38100">
            <a:solidFill>
              <a:schemeClr val="tx1"/>
            </a:solidFill>
            <a:miter lim="800000"/>
            <a:headEnd/>
            <a:tailEnd/>
          </a:ln>
        </p:spPr>
      </p:pic>
      <p:sp>
        <p:nvSpPr>
          <p:cNvPr id="74759" name="Line 10"/>
          <p:cNvSpPr>
            <a:spLocks noChangeShapeType="1"/>
          </p:cNvSpPr>
          <p:nvPr/>
        </p:nvSpPr>
        <p:spPr bwMode="auto">
          <a:xfrm flipH="1">
            <a:off x="5300663" y="1972786"/>
            <a:ext cx="2057400" cy="0"/>
          </a:xfrm>
          <a:prstGeom prst="line">
            <a:avLst/>
          </a:prstGeom>
          <a:noFill/>
          <a:ln w="57150">
            <a:solidFill>
              <a:schemeClr val="tx2"/>
            </a:solidFill>
            <a:round/>
            <a:headEnd/>
            <a:tailEnd type="stealth" w="med" len="med"/>
          </a:ln>
        </p:spPr>
        <p:txBody>
          <a:bodyPr/>
          <a:lstStyle/>
          <a:p>
            <a:endParaRPr lang="en-US"/>
          </a:p>
        </p:txBody>
      </p:sp>
      <p:grpSp>
        <p:nvGrpSpPr>
          <p:cNvPr id="74760" name="Group 8"/>
          <p:cNvGrpSpPr>
            <a:grpSpLocks/>
          </p:cNvGrpSpPr>
          <p:nvPr/>
        </p:nvGrpSpPr>
        <p:grpSpPr bwMode="auto">
          <a:xfrm>
            <a:off x="5791200" y="5077381"/>
            <a:ext cx="1455738" cy="228600"/>
            <a:chOff x="3718" y="3515"/>
            <a:chExt cx="917" cy="144"/>
          </a:xfrm>
        </p:grpSpPr>
        <p:sp>
          <p:nvSpPr>
            <p:cNvPr id="74767" name="Line 14"/>
            <p:cNvSpPr>
              <a:spLocks noChangeShapeType="1"/>
            </p:cNvSpPr>
            <p:nvPr/>
          </p:nvSpPr>
          <p:spPr bwMode="auto">
            <a:xfrm>
              <a:off x="3739" y="3515"/>
              <a:ext cx="0" cy="144"/>
            </a:xfrm>
            <a:prstGeom prst="line">
              <a:avLst/>
            </a:prstGeom>
            <a:noFill/>
            <a:ln w="57150">
              <a:solidFill>
                <a:schemeClr val="tx2"/>
              </a:solidFill>
              <a:round/>
              <a:headEnd/>
              <a:tailEnd type="stealth" w="med" len="med"/>
            </a:ln>
          </p:spPr>
          <p:txBody>
            <a:bodyPr/>
            <a:lstStyle/>
            <a:p>
              <a:endParaRPr lang="en-US"/>
            </a:p>
          </p:txBody>
        </p:sp>
        <p:sp>
          <p:nvSpPr>
            <p:cNvPr id="74768" name="Line 15"/>
            <p:cNvSpPr>
              <a:spLocks noChangeShapeType="1"/>
            </p:cNvSpPr>
            <p:nvPr/>
          </p:nvSpPr>
          <p:spPr bwMode="auto">
            <a:xfrm>
              <a:off x="3718" y="3515"/>
              <a:ext cx="917" cy="0"/>
            </a:xfrm>
            <a:prstGeom prst="line">
              <a:avLst/>
            </a:prstGeom>
            <a:noFill/>
            <a:ln w="57150">
              <a:solidFill>
                <a:schemeClr val="tx2"/>
              </a:solidFill>
              <a:round/>
              <a:headEnd/>
              <a:tailEnd/>
            </a:ln>
          </p:spPr>
          <p:txBody>
            <a:bodyPr/>
            <a:lstStyle/>
            <a:p>
              <a:endParaRPr lang="en-US"/>
            </a:p>
          </p:txBody>
        </p:sp>
      </p:grpSp>
      <p:sp>
        <p:nvSpPr>
          <p:cNvPr id="18" name="TextBox 17"/>
          <p:cNvSpPr txBox="1"/>
          <p:nvPr/>
        </p:nvSpPr>
        <p:spPr>
          <a:xfrm>
            <a:off x="7031038" y="1600200"/>
            <a:ext cx="1905000" cy="1169551"/>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dirty="0">
                <a:solidFill>
                  <a:schemeClr val="tx2"/>
                </a:solidFill>
                <a:ea typeface="ＭＳ Ｐゴシック" pitchFamily="36" charset="-128"/>
              </a:rPr>
              <a:t>A confirmation message will appear indicating that the member has been exited</a:t>
            </a:r>
            <a:endParaRPr lang="en-US" sz="1400" b="1" dirty="0">
              <a:solidFill>
                <a:schemeClr val="tx2"/>
              </a:solidFill>
              <a:ea typeface="ＭＳ Ｐゴシック" pitchFamily="36" charset="-128"/>
            </a:endParaRPr>
          </a:p>
        </p:txBody>
      </p:sp>
      <p:sp>
        <p:nvSpPr>
          <p:cNvPr id="19" name="TextBox 18"/>
          <p:cNvSpPr txBox="1"/>
          <p:nvPr/>
        </p:nvSpPr>
        <p:spPr>
          <a:xfrm>
            <a:off x="7019926" y="4708049"/>
            <a:ext cx="1905000" cy="95410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36" charset="-128"/>
              </a:rPr>
              <a:t>The Service End Date will be updated accordingly</a:t>
            </a:r>
            <a:endParaRPr lang="en-US" sz="1400" b="1" dirty="0">
              <a:solidFill>
                <a:schemeClr val="tx2"/>
              </a:solidFill>
              <a:ea typeface="ＭＳ Ｐゴシック" pitchFamily="36" charset="-128"/>
            </a:endParaRP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0"/>
            <a:ext cx="8229600" cy="1143000"/>
          </a:xfrm>
        </p:spPr>
        <p:txBody>
          <a:bodyPr/>
          <a:lstStyle/>
          <a:p>
            <a:pPr eaLnBrk="1" hangingPunct="1"/>
            <a:r>
              <a:rPr lang="en-US" dirty="0" smtClean="0">
                <a:solidFill>
                  <a:srgbClr val="0070C0"/>
                </a:solidFill>
                <a:ea typeface="ＭＳ Ｐゴシック" pitchFamily="34" charset="-128"/>
              </a:rPr>
              <a:t>Member Exit - Early</a:t>
            </a:r>
          </a:p>
        </p:txBody>
      </p:sp>
      <p:sp>
        <p:nvSpPr>
          <p:cNvPr id="75779"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75780" name="Slide Number Placeholder 4"/>
          <p:cNvSpPr txBox="1">
            <a:spLocks noGrp="1"/>
          </p:cNvSpPr>
          <p:nvPr/>
        </p:nvSpPr>
        <p:spPr bwMode="auto">
          <a:xfrm>
            <a:off x="4362450" y="806450"/>
            <a:ext cx="457200" cy="441325"/>
          </a:xfrm>
          <a:prstGeom prst="rect">
            <a:avLst/>
          </a:prstGeom>
          <a:noFill/>
          <a:ln w="9525">
            <a:noFill/>
            <a:miter lim="800000"/>
            <a:headEnd/>
            <a:tailEnd/>
          </a:ln>
        </p:spPr>
        <p:txBody>
          <a:bodyPr lIns="45720" rIns="45720" anchor="ctr"/>
          <a:lstStyle/>
          <a:p>
            <a:pPr algn="ctr"/>
            <a:fld id="{1868D8B6-A0DA-48E2-88A0-555146A4BEDE}" type="slidenum">
              <a:rPr lang="en-US" sz="1600">
                <a:solidFill>
                  <a:srgbClr val="0070C0"/>
                </a:solidFill>
                <a:latin typeface="Calibri" pitchFamily="34" charset="0"/>
              </a:rPr>
              <a:pPr algn="ctr"/>
              <a:t>74</a:t>
            </a:fld>
            <a:endParaRPr lang="en-US" sz="1600" dirty="0">
              <a:solidFill>
                <a:srgbClr val="0070C0"/>
              </a:solidFill>
              <a:latin typeface="Calibri" pitchFamily="34" charset="0"/>
            </a:endParaRPr>
          </a:p>
        </p:txBody>
      </p:sp>
      <p:sp>
        <p:nvSpPr>
          <p:cNvPr id="75781" name="Footer Placeholder 6"/>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pic>
        <p:nvPicPr>
          <p:cNvPr id="75782" name="Picture 6"/>
          <p:cNvPicPr>
            <a:picLocks noChangeAspect="1" noChangeArrowheads="1"/>
          </p:cNvPicPr>
          <p:nvPr/>
        </p:nvPicPr>
        <p:blipFill>
          <a:blip r:embed="rId3" cstate="print"/>
          <a:srcRect/>
          <a:stretch>
            <a:fillRect/>
          </a:stretch>
        </p:blipFill>
        <p:spPr bwMode="auto">
          <a:xfrm>
            <a:off x="244475" y="1247775"/>
            <a:ext cx="6551613" cy="4598988"/>
          </a:xfrm>
          <a:prstGeom prst="rect">
            <a:avLst/>
          </a:prstGeom>
          <a:noFill/>
          <a:ln w="38100">
            <a:solidFill>
              <a:schemeClr val="tx1"/>
            </a:solidFill>
            <a:miter lim="800000"/>
            <a:headEnd/>
            <a:tailEnd/>
          </a:ln>
        </p:spPr>
      </p:pic>
      <p:sp>
        <p:nvSpPr>
          <p:cNvPr id="75783" name="Text Box 32"/>
          <p:cNvSpPr txBox="1">
            <a:spLocks noChangeArrowheads="1"/>
          </p:cNvSpPr>
          <p:nvPr/>
        </p:nvSpPr>
        <p:spPr bwMode="auto">
          <a:xfrm>
            <a:off x="239713" y="1247775"/>
            <a:ext cx="6556375" cy="1155700"/>
          </a:xfrm>
          <a:prstGeom prst="rect">
            <a:avLst/>
          </a:prstGeom>
          <a:solidFill>
            <a:schemeClr val="tx2"/>
          </a:solidFill>
          <a:ln w="9525">
            <a:noFill/>
            <a:miter lim="800000"/>
            <a:headEnd/>
            <a:tailEnd/>
          </a:ln>
        </p:spPr>
        <p:txBody>
          <a:bodyPr>
            <a:spAutoFit/>
          </a:bodyPr>
          <a:lstStyle/>
          <a:p>
            <a:r>
              <a:rPr lang="en-US" sz="1400" dirty="0">
                <a:solidFill>
                  <a:srgbClr val="FFFFFF"/>
                </a:solidFill>
              </a:rPr>
              <a:t>When exiting a member early, the member’s exit form will not be listed in your Pending Exits workbasket, nor will the member have access to it from their home page. Therefore, you have to manually place the exit form in the Pending Exits Workbasket for members who need to be exited early. This will also allow the member to complete their portion of the exit form</a:t>
            </a:r>
          </a:p>
        </p:txBody>
      </p:sp>
      <p:sp>
        <p:nvSpPr>
          <p:cNvPr id="75784" name="Line 11"/>
          <p:cNvSpPr>
            <a:spLocks noChangeShapeType="1"/>
          </p:cNvSpPr>
          <p:nvPr/>
        </p:nvSpPr>
        <p:spPr bwMode="auto">
          <a:xfrm flipH="1">
            <a:off x="6796088" y="4648200"/>
            <a:ext cx="841375" cy="0"/>
          </a:xfrm>
          <a:prstGeom prst="line">
            <a:avLst/>
          </a:prstGeom>
          <a:noFill/>
          <a:ln w="57150">
            <a:solidFill>
              <a:schemeClr val="tx2"/>
            </a:solidFill>
            <a:round/>
            <a:headEnd/>
            <a:tailEnd type="stealth" w="med" len="med"/>
          </a:ln>
        </p:spPr>
        <p:txBody>
          <a:bodyPr/>
          <a:lstStyle/>
          <a:p>
            <a:endParaRPr lang="en-US"/>
          </a:p>
        </p:txBody>
      </p:sp>
      <p:sp>
        <p:nvSpPr>
          <p:cNvPr id="16" name="TextBox 15"/>
          <p:cNvSpPr txBox="1"/>
          <p:nvPr/>
        </p:nvSpPr>
        <p:spPr>
          <a:xfrm>
            <a:off x="7239000" y="4063424"/>
            <a:ext cx="1905000" cy="1169551"/>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400">
                <a:solidFill>
                  <a:schemeClr val="tx2"/>
                </a:solidFill>
                <a:ea typeface="ＭＳ Ｐゴシック" pitchFamily="36" charset="-128"/>
              </a:rPr>
              <a:t>Click </a:t>
            </a:r>
            <a:r>
              <a:rPr lang="en-US" sz="1400" b="1">
                <a:solidFill>
                  <a:schemeClr val="tx2"/>
                </a:solidFill>
                <a:ea typeface="ＭＳ Ｐゴシック" pitchFamily="36" charset="-128"/>
              </a:rPr>
              <a:t>View</a:t>
            </a:r>
            <a:r>
              <a:rPr lang="en-US" sz="1400">
                <a:solidFill>
                  <a:schemeClr val="tx2"/>
                </a:solidFill>
                <a:ea typeface="ＭＳ Ｐゴシック" pitchFamily="36" charset="-128"/>
              </a:rPr>
              <a:t> next to the appropriate service term to open the term’s service page info</a:t>
            </a:r>
            <a:endParaRPr lang="en-US" sz="1400" b="1">
              <a:solidFill>
                <a:schemeClr val="tx2"/>
              </a:solidFill>
              <a:ea typeface="ＭＳ Ｐゴシック" pitchFamily="36" charset="-128"/>
            </a:endParaRP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0"/>
            <a:ext cx="8229600" cy="1143000"/>
          </a:xfrm>
        </p:spPr>
        <p:txBody>
          <a:bodyPr/>
          <a:lstStyle/>
          <a:p>
            <a:pPr eaLnBrk="1" hangingPunct="1"/>
            <a:r>
              <a:rPr lang="en-US" dirty="0" smtClean="0">
                <a:solidFill>
                  <a:srgbClr val="0070C0"/>
                </a:solidFill>
                <a:ea typeface="ＭＳ Ｐゴシック" pitchFamily="34" charset="-128"/>
              </a:rPr>
              <a:t>Member Exit - Early</a:t>
            </a:r>
          </a:p>
        </p:txBody>
      </p:sp>
      <p:sp>
        <p:nvSpPr>
          <p:cNvPr id="76803" name="Date Placeholder 2"/>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endParaRPr lang="en-US" sz="1400">
              <a:solidFill>
                <a:srgbClr val="FFFFFF"/>
              </a:solidFill>
              <a:latin typeface="Calibri" pitchFamily="34" charset="0"/>
            </a:endParaRPr>
          </a:p>
        </p:txBody>
      </p:sp>
      <p:sp>
        <p:nvSpPr>
          <p:cNvPr id="76804" name="Slide Number Placeholder 4"/>
          <p:cNvSpPr txBox="1">
            <a:spLocks noGrp="1"/>
          </p:cNvSpPr>
          <p:nvPr/>
        </p:nvSpPr>
        <p:spPr bwMode="auto">
          <a:xfrm>
            <a:off x="4362450" y="806450"/>
            <a:ext cx="457200" cy="441325"/>
          </a:xfrm>
          <a:prstGeom prst="rect">
            <a:avLst/>
          </a:prstGeom>
          <a:noFill/>
          <a:ln w="9525">
            <a:noFill/>
            <a:miter lim="800000"/>
            <a:headEnd/>
            <a:tailEnd/>
          </a:ln>
        </p:spPr>
        <p:txBody>
          <a:bodyPr lIns="45720" rIns="45720" anchor="ctr"/>
          <a:lstStyle/>
          <a:p>
            <a:pPr algn="ctr"/>
            <a:fld id="{B5C584EE-AE4C-4852-8282-54F64267F375}" type="slidenum">
              <a:rPr lang="en-US" sz="1600">
                <a:solidFill>
                  <a:srgbClr val="0070C0"/>
                </a:solidFill>
                <a:latin typeface="Calibri" pitchFamily="34" charset="0"/>
              </a:rPr>
              <a:pPr algn="ctr"/>
              <a:t>75</a:t>
            </a:fld>
            <a:endParaRPr lang="en-US" sz="1600" dirty="0">
              <a:solidFill>
                <a:srgbClr val="0070C0"/>
              </a:solidFill>
              <a:latin typeface="Calibri" pitchFamily="34" charset="0"/>
            </a:endParaRPr>
          </a:p>
        </p:txBody>
      </p:sp>
      <p:sp>
        <p:nvSpPr>
          <p:cNvPr id="16" name="TextBox 15"/>
          <p:cNvSpPr txBox="1"/>
          <p:nvPr/>
        </p:nvSpPr>
        <p:spPr>
          <a:xfrm>
            <a:off x="6988175" y="4473020"/>
            <a:ext cx="1905000" cy="116578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400" dirty="0">
                <a:solidFill>
                  <a:schemeClr val="tx2"/>
                </a:solidFill>
                <a:ea typeface="ＭＳ Ｐゴシック" pitchFamily="36" charset="-128"/>
              </a:rPr>
              <a:t>Click </a:t>
            </a:r>
            <a:r>
              <a:rPr lang="en-US" sz="1400" b="1" dirty="0">
                <a:solidFill>
                  <a:schemeClr val="tx2"/>
                </a:solidFill>
                <a:ea typeface="ＭＳ Ｐゴシック" pitchFamily="36" charset="-128"/>
              </a:rPr>
              <a:t>Unlock Exit Form</a:t>
            </a:r>
            <a:r>
              <a:rPr lang="en-US" sz="1400" dirty="0">
                <a:solidFill>
                  <a:schemeClr val="tx2"/>
                </a:solidFill>
                <a:ea typeface="ＭＳ Ｐゴシック" pitchFamily="36" charset="-128"/>
              </a:rPr>
              <a:t>. The member will appear in your Pending Exit Workbasket</a:t>
            </a:r>
            <a:endParaRPr lang="en-US" sz="1400" b="1" dirty="0">
              <a:solidFill>
                <a:schemeClr val="tx2"/>
              </a:solidFill>
              <a:ea typeface="ＭＳ Ｐゴシック" pitchFamily="36" charset="-128"/>
            </a:endParaRPr>
          </a:p>
        </p:txBody>
      </p:sp>
      <p:sp>
        <p:nvSpPr>
          <p:cNvPr id="76808" name="Footer Placeholder 6"/>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latin typeface="Georgia" pitchFamily="18" charset="0"/>
              </a:rPr>
              <a:t>eGrants Coaching Unit</a:t>
            </a:r>
          </a:p>
        </p:txBody>
      </p:sp>
      <p:pic>
        <p:nvPicPr>
          <p:cNvPr id="76809" name="Picture 9"/>
          <p:cNvPicPr>
            <a:picLocks noChangeAspect="1" noChangeArrowheads="1"/>
          </p:cNvPicPr>
          <p:nvPr/>
        </p:nvPicPr>
        <p:blipFill>
          <a:blip r:embed="rId3" cstate="print"/>
          <a:srcRect/>
          <a:stretch>
            <a:fillRect/>
          </a:stretch>
        </p:blipFill>
        <p:spPr bwMode="auto">
          <a:xfrm>
            <a:off x="301625" y="1247775"/>
            <a:ext cx="6480175" cy="4630738"/>
          </a:xfrm>
          <a:prstGeom prst="rect">
            <a:avLst/>
          </a:prstGeom>
          <a:noFill/>
          <a:ln w="38100">
            <a:solidFill>
              <a:schemeClr val="tx1"/>
            </a:solidFill>
            <a:miter lim="800000"/>
            <a:headEnd/>
            <a:tailEnd/>
          </a:ln>
        </p:spPr>
      </p:pic>
      <p:sp>
        <p:nvSpPr>
          <p:cNvPr id="76810" name="Text Box 10"/>
          <p:cNvSpPr txBox="1">
            <a:spLocks noChangeArrowheads="1"/>
          </p:cNvSpPr>
          <p:nvPr/>
        </p:nvSpPr>
        <p:spPr bwMode="auto">
          <a:xfrm>
            <a:off x="952500" y="1247775"/>
            <a:ext cx="5867400" cy="942975"/>
          </a:xfrm>
          <a:prstGeom prst="rect">
            <a:avLst/>
          </a:prstGeom>
          <a:solidFill>
            <a:schemeClr val="tx2"/>
          </a:solidFill>
          <a:ln w="9525">
            <a:noFill/>
            <a:miter lim="800000"/>
            <a:headEnd/>
            <a:tailEnd/>
          </a:ln>
        </p:spPr>
        <p:txBody>
          <a:bodyPr>
            <a:spAutoFit/>
          </a:bodyPr>
          <a:lstStyle/>
          <a:p>
            <a:pPr>
              <a:buSzPct val="100000"/>
              <a:buFont typeface="Symbol" pitchFamily="18" charset="2"/>
              <a:buNone/>
            </a:pPr>
            <a:r>
              <a:rPr lang="en-US" sz="1400" dirty="0">
                <a:solidFill>
                  <a:srgbClr val="FFFFFF"/>
                </a:solidFill>
                <a:latin typeface="Calibri" pitchFamily="34" charset="0"/>
              </a:rPr>
              <a:t>Once you unlock the exit form, you can wait for the member to complete member's portion of the Exit form or you can complete it on behalf of the member if the member has already completed and signed the paper exit form.  Once the member’s portion is completed, exit the member.</a:t>
            </a:r>
          </a:p>
        </p:txBody>
      </p:sp>
      <p:grpSp>
        <p:nvGrpSpPr>
          <p:cNvPr id="76811" name="Group 11"/>
          <p:cNvGrpSpPr>
            <a:grpSpLocks/>
          </p:cNvGrpSpPr>
          <p:nvPr/>
        </p:nvGrpSpPr>
        <p:grpSpPr bwMode="auto">
          <a:xfrm>
            <a:off x="3776663" y="4705866"/>
            <a:ext cx="3211512" cy="228600"/>
            <a:chOff x="2379" y="3120"/>
            <a:chExt cx="2023" cy="144"/>
          </a:xfrm>
        </p:grpSpPr>
        <p:sp>
          <p:nvSpPr>
            <p:cNvPr id="76812" name="Line 11"/>
            <p:cNvSpPr>
              <a:spLocks noChangeShapeType="1"/>
            </p:cNvSpPr>
            <p:nvPr/>
          </p:nvSpPr>
          <p:spPr bwMode="auto">
            <a:xfrm flipV="1">
              <a:off x="2393" y="3120"/>
              <a:ext cx="0" cy="144"/>
            </a:xfrm>
            <a:prstGeom prst="line">
              <a:avLst/>
            </a:prstGeom>
            <a:noFill/>
            <a:ln w="57150">
              <a:solidFill>
                <a:schemeClr val="tx2"/>
              </a:solidFill>
              <a:round/>
              <a:headEnd/>
              <a:tailEnd type="stealth" w="med" len="med"/>
            </a:ln>
          </p:spPr>
          <p:txBody>
            <a:bodyPr/>
            <a:lstStyle/>
            <a:p>
              <a:endParaRPr lang="en-US"/>
            </a:p>
          </p:txBody>
        </p:sp>
        <p:sp>
          <p:nvSpPr>
            <p:cNvPr id="76813" name="Line 12"/>
            <p:cNvSpPr>
              <a:spLocks noChangeShapeType="1"/>
            </p:cNvSpPr>
            <p:nvPr/>
          </p:nvSpPr>
          <p:spPr bwMode="auto">
            <a:xfrm>
              <a:off x="2379" y="3257"/>
              <a:ext cx="2023" cy="0"/>
            </a:xfrm>
            <a:prstGeom prst="line">
              <a:avLst/>
            </a:prstGeom>
            <a:noFill/>
            <a:ln w="57150">
              <a:solidFill>
                <a:schemeClr val="tx2"/>
              </a:solidFill>
              <a:round/>
              <a:headEnd/>
              <a:tailEnd/>
            </a:ln>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p:cNvSpPr>
          <p:nvPr/>
        </p:nvSpPr>
        <p:spPr bwMode="auto">
          <a:xfrm>
            <a:off x="301625" y="228600"/>
            <a:ext cx="8534400" cy="758825"/>
          </a:xfrm>
          <a:prstGeom prst="rect">
            <a:avLst/>
          </a:prstGeom>
          <a:noFill/>
          <a:ln w="9525">
            <a:noFill/>
            <a:miter lim="800000"/>
            <a:headEnd/>
            <a:tailEnd/>
          </a:ln>
        </p:spPr>
        <p:txBody>
          <a:bodyPr anchor="b"/>
          <a:lstStyle/>
          <a:p>
            <a:pPr algn="ctr"/>
            <a:r>
              <a:rPr lang="en-US" sz="3300" dirty="0">
                <a:solidFill>
                  <a:srgbClr val="0070C0"/>
                </a:solidFill>
                <a:latin typeface="Calibri" pitchFamily="34" charset="0"/>
              </a:rPr>
              <a:t>What’s next?</a:t>
            </a:r>
          </a:p>
        </p:txBody>
      </p:sp>
      <p:sp>
        <p:nvSpPr>
          <p:cNvPr id="77827" name="Slide Number Placeholder 5"/>
          <p:cNvSpPr txBox="1">
            <a:spLocks noGrp="1"/>
          </p:cNvSpPr>
          <p:nvPr/>
        </p:nvSpPr>
        <p:spPr bwMode="auto">
          <a:xfrm>
            <a:off x="4343400" y="1036638"/>
            <a:ext cx="457200" cy="441325"/>
          </a:xfrm>
          <a:prstGeom prst="rect">
            <a:avLst/>
          </a:prstGeom>
          <a:noFill/>
          <a:ln w="9525">
            <a:noFill/>
            <a:miter lim="800000"/>
            <a:headEnd/>
            <a:tailEnd/>
          </a:ln>
        </p:spPr>
        <p:txBody>
          <a:bodyPr lIns="45720" rIns="45720" anchor="ctr"/>
          <a:lstStyle/>
          <a:p>
            <a:pPr algn="ctr"/>
            <a:fld id="{1E333213-F3C1-4EF4-8234-7CB131FED1B9}" type="slidenum">
              <a:rPr lang="en-US" sz="1600">
                <a:solidFill>
                  <a:srgbClr val="0070C0"/>
                </a:solidFill>
                <a:latin typeface="Calibri" pitchFamily="34" charset="0"/>
              </a:rPr>
              <a:pPr algn="ctr"/>
              <a:t>76</a:t>
            </a:fld>
            <a:endParaRPr lang="en-US" sz="1600" dirty="0">
              <a:solidFill>
                <a:srgbClr val="0070C0"/>
              </a:solidFill>
              <a:latin typeface="Calibri" pitchFamily="34" charset="0"/>
            </a:endParaRPr>
          </a:p>
        </p:txBody>
      </p:sp>
      <p:sp>
        <p:nvSpPr>
          <p:cNvPr id="77828" name="Content Placeholder 5"/>
          <p:cNvSpPr>
            <a:spLocks/>
          </p:cNvSpPr>
          <p:nvPr/>
        </p:nvSpPr>
        <p:spPr bwMode="auto">
          <a:xfrm>
            <a:off x="301625" y="1598613"/>
            <a:ext cx="8504238" cy="4572000"/>
          </a:xfrm>
          <a:prstGeom prst="rect">
            <a:avLst/>
          </a:prstGeom>
          <a:noFill/>
          <a:ln w="9525">
            <a:noFill/>
            <a:miter lim="800000"/>
            <a:headEnd/>
            <a:tailEnd/>
          </a:ln>
        </p:spPr>
        <p:txBody>
          <a:bodyPr/>
          <a:lstStyle/>
          <a:p>
            <a:pPr marL="273050" indent="-273050">
              <a:spcBef>
                <a:spcPct val="20000"/>
              </a:spcBef>
              <a:buClr>
                <a:srgbClr val="562C1C"/>
              </a:buClr>
              <a:buSzPct val="85000"/>
              <a:buFont typeface="Wingdings 2" pitchFamily="18" charset="2"/>
              <a:buChar char=""/>
            </a:pPr>
            <a:r>
              <a:rPr lang="en-US" sz="2400" dirty="0">
                <a:solidFill>
                  <a:srgbClr val="0070C0"/>
                </a:solidFill>
                <a:latin typeface="Calibri" pitchFamily="34" charset="0"/>
              </a:rPr>
              <a:t>The Resource Center</a:t>
            </a:r>
          </a:p>
          <a:p>
            <a:pPr marL="730250" lvl="1" indent="-273050">
              <a:spcBef>
                <a:spcPct val="20000"/>
              </a:spcBef>
              <a:buClr>
                <a:srgbClr val="562C1C"/>
              </a:buClr>
              <a:buSzPct val="100000"/>
              <a:buFont typeface="Courier New" pitchFamily="49" charset="0"/>
              <a:buChar char="o"/>
            </a:pPr>
            <a:r>
              <a:rPr lang="en-US" dirty="0">
                <a:latin typeface="Calibri" pitchFamily="34" charset="0"/>
              </a:rPr>
              <a:t>www.nationalserviceresources.org/ac-training-support</a:t>
            </a:r>
          </a:p>
          <a:p>
            <a:pPr marL="730250" lvl="1" indent="-273050">
              <a:spcBef>
                <a:spcPct val="20000"/>
              </a:spcBef>
              <a:buClr>
                <a:srgbClr val="562C1C"/>
              </a:buClr>
              <a:buSzPct val="100000"/>
              <a:buFont typeface="Courier New" pitchFamily="49" charset="0"/>
              <a:buChar char="o"/>
            </a:pPr>
            <a:r>
              <a:rPr lang="en-US" dirty="0">
                <a:latin typeface="Calibri" pitchFamily="34" charset="0"/>
              </a:rPr>
              <a:t>Includes other tutorials</a:t>
            </a:r>
          </a:p>
          <a:p>
            <a:pPr marL="273050" indent="-273050">
              <a:spcBef>
                <a:spcPct val="20000"/>
              </a:spcBef>
              <a:buClr>
                <a:srgbClr val="562C1C"/>
              </a:buClr>
              <a:buSzPct val="85000"/>
              <a:buFont typeface="Wingdings 2" pitchFamily="18" charset="2"/>
              <a:buChar char=""/>
            </a:pPr>
            <a:r>
              <a:rPr lang="en-US" sz="2400" dirty="0" smtClean="0">
                <a:solidFill>
                  <a:srgbClr val="0070C0"/>
                </a:solidFill>
                <a:latin typeface="Calibri" pitchFamily="34" charset="0"/>
              </a:rPr>
              <a:t>The </a:t>
            </a:r>
            <a:r>
              <a:rPr lang="en-US" sz="2400" dirty="0">
                <a:solidFill>
                  <a:srgbClr val="0070C0"/>
                </a:solidFill>
                <a:latin typeface="Calibri" pitchFamily="34" charset="0"/>
              </a:rPr>
              <a:t>eGrants Help Desk</a:t>
            </a:r>
          </a:p>
          <a:p>
            <a:pPr marL="730250" lvl="1" indent="-273050">
              <a:spcBef>
                <a:spcPct val="20000"/>
              </a:spcBef>
              <a:buClr>
                <a:srgbClr val="562C1C"/>
              </a:buClr>
              <a:buSzPct val="85000"/>
              <a:buFont typeface="Courier New" pitchFamily="49" charset="0"/>
              <a:buChar char="o"/>
            </a:pPr>
            <a:r>
              <a:rPr lang="en-US" dirty="0" smtClean="0">
                <a:latin typeface="Calibri" pitchFamily="34" charset="0"/>
              </a:rPr>
              <a:t>1-800-942-2677</a:t>
            </a:r>
            <a:endParaRPr lang="en-US" dirty="0">
              <a:latin typeface="Calibri" pitchFamily="34" charset="0"/>
            </a:endParaRPr>
          </a:p>
          <a:p>
            <a:pPr marL="730250" lvl="1" indent="-273050">
              <a:spcBef>
                <a:spcPct val="20000"/>
              </a:spcBef>
              <a:buClr>
                <a:srgbClr val="562C1C"/>
              </a:buClr>
              <a:buSzPct val="85000"/>
              <a:buFont typeface="Courier New" pitchFamily="49" charset="0"/>
              <a:buChar char="o"/>
            </a:pPr>
            <a:r>
              <a:rPr lang="en-US" dirty="0">
                <a:latin typeface="Calibri" pitchFamily="34" charset="0"/>
              </a:rPr>
              <a:t>Technical Assistance</a:t>
            </a:r>
          </a:p>
          <a:p>
            <a:pPr marL="730250" lvl="1" indent="-273050">
              <a:spcBef>
                <a:spcPct val="20000"/>
              </a:spcBef>
              <a:buClr>
                <a:srgbClr val="562C1C"/>
              </a:buClr>
              <a:buSzPct val="85000"/>
              <a:buFont typeface="Courier New" pitchFamily="49" charset="0"/>
              <a:buChar char="o"/>
            </a:pPr>
            <a:r>
              <a:rPr lang="en-US" dirty="0">
                <a:latin typeface="Calibri" pitchFamily="34" charset="0"/>
              </a:rPr>
              <a:t>User name/Password reset assistance</a:t>
            </a:r>
          </a:p>
          <a:p>
            <a:pPr marL="730250" lvl="1" indent="-273050">
              <a:spcBef>
                <a:spcPct val="20000"/>
              </a:spcBef>
              <a:buClr>
                <a:srgbClr val="562C1C"/>
              </a:buClr>
              <a:buSzPct val="85000"/>
              <a:buFont typeface="Wingdings 2" pitchFamily="18" charset="2"/>
              <a:buChar char=""/>
            </a:pPr>
            <a:endParaRPr lang="en-US" dirty="0">
              <a:solidFill>
                <a:srgbClr val="94373C"/>
              </a:solidFill>
              <a:latin typeface="Calibri" pitchFamily="34" charset="0"/>
            </a:endParaRPr>
          </a:p>
        </p:txBody>
      </p:sp>
      <p:sp>
        <p:nvSpPr>
          <p:cNvPr id="77829" name="Date Placeholder 4"/>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fld id="{B7CB241A-A970-477B-BE9E-6E2F88022F2A}" type="datetime1">
              <a:rPr lang="en-US" sz="1400">
                <a:solidFill>
                  <a:srgbClr val="FFFFFF"/>
                </a:solidFill>
                <a:latin typeface="Calibri" pitchFamily="34" charset="0"/>
              </a:rPr>
              <a:pPr algn="r"/>
              <a:t>3/26/13</a:t>
            </a:fld>
            <a:endParaRPr lang="en-US" sz="1400">
              <a:solidFill>
                <a:srgbClr val="FFFFFF"/>
              </a:solidFill>
              <a:latin typeface="Calibri" pitchFamily="34" charset="0"/>
            </a:endParaRPr>
          </a:p>
        </p:txBody>
      </p:sp>
      <p:sp>
        <p:nvSpPr>
          <p:cNvPr id="77830" name="Footer Placeholder 6"/>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400">
                <a:solidFill>
                  <a:srgbClr val="FFFFFF"/>
                </a:solidFill>
                <a:latin typeface="Calibri" pitchFamily="34" charset="0"/>
              </a:rPr>
              <a:t>eGrants Coaching Unit</a:t>
            </a:r>
          </a:p>
        </p:txBody>
      </p:sp>
      <p:pic>
        <p:nvPicPr>
          <p:cNvPr id="9" name="Picture 8" descr="graphic00.jpg"/>
          <p:cNvPicPr>
            <a:picLocks noChangeAspect="1"/>
          </p:cNvPicPr>
          <p:nvPr/>
        </p:nvPicPr>
        <p:blipFill>
          <a:blip r:embed="rId3" cstate="print"/>
          <a:stretch>
            <a:fillRect/>
          </a:stretch>
        </p:blipFill>
        <p:spPr>
          <a:xfrm>
            <a:off x="5257800" y="2745488"/>
            <a:ext cx="3429000" cy="22837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p:cNvSpPr>
          <p:nvPr/>
        </p:nvSpPr>
        <p:spPr bwMode="auto">
          <a:xfrm>
            <a:off x="301625" y="0"/>
            <a:ext cx="8534400" cy="758825"/>
          </a:xfrm>
          <a:prstGeom prst="rect">
            <a:avLst/>
          </a:prstGeom>
          <a:noFill/>
          <a:ln w="9525">
            <a:noFill/>
            <a:miter lim="800000"/>
            <a:headEnd/>
            <a:tailEnd/>
          </a:ln>
        </p:spPr>
        <p:txBody>
          <a:bodyPr anchor="b"/>
          <a:lstStyle/>
          <a:p>
            <a:pPr algn="ctr"/>
            <a:r>
              <a:rPr lang="en-US" sz="3300" dirty="0">
                <a:solidFill>
                  <a:srgbClr val="0070C0"/>
                </a:solidFill>
                <a:latin typeface="Calibri" pitchFamily="34" charset="0"/>
              </a:rPr>
              <a:t>Create a Grantee Account</a:t>
            </a:r>
          </a:p>
        </p:txBody>
      </p:sp>
      <p:sp>
        <p:nvSpPr>
          <p:cNvPr id="17411" name="Slide Number Placeholder 5"/>
          <p:cNvSpPr txBox="1">
            <a:spLocks noGrp="1"/>
          </p:cNvSpPr>
          <p:nvPr/>
        </p:nvSpPr>
        <p:spPr bwMode="auto">
          <a:xfrm>
            <a:off x="4343400" y="815975"/>
            <a:ext cx="457200" cy="441325"/>
          </a:xfrm>
          <a:prstGeom prst="rect">
            <a:avLst/>
          </a:prstGeom>
          <a:noFill/>
          <a:ln w="9525">
            <a:noFill/>
            <a:miter lim="800000"/>
            <a:headEnd/>
            <a:tailEnd/>
          </a:ln>
        </p:spPr>
        <p:txBody>
          <a:bodyPr lIns="45720" rIns="45720" anchor="ctr"/>
          <a:lstStyle/>
          <a:p>
            <a:pPr algn="ctr"/>
            <a:fld id="{61EFFA6D-A6CD-47AC-BA7E-E91153BF7834}" type="slidenum">
              <a:rPr lang="en-US" sz="1600">
                <a:solidFill>
                  <a:srgbClr val="0070C0"/>
                </a:solidFill>
                <a:latin typeface="Calibri" pitchFamily="34" charset="0"/>
              </a:rPr>
              <a:pPr algn="ctr"/>
              <a:t>8</a:t>
            </a:fld>
            <a:endParaRPr lang="en-US" sz="1600" dirty="0">
              <a:solidFill>
                <a:srgbClr val="0070C0"/>
              </a:solidFill>
              <a:latin typeface="Calibri" pitchFamily="34" charset="0"/>
            </a:endParaRPr>
          </a:p>
        </p:txBody>
      </p:sp>
      <p:sp>
        <p:nvSpPr>
          <p:cNvPr id="17412" name="Line 19"/>
          <p:cNvSpPr>
            <a:spLocks noChangeShapeType="1"/>
          </p:cNvSpPr>
          <p:nvPr/>
        </p:nvSpPr>
        <p:spPr bwMode="auto">
          <a:xfrm>
            <a:off x="8174038" y="1852613"/>
            <a:ext cx="0" cy="4319587"/>
          </a:xfrm>
          <a:prstGeom prst="line">
            <a:avLst/>
          </a:prstGeom>
          <a:noFill/>
          <a:ln w="9525">
            <a:noFill/>
            <a:round/>
            <a:headEnd/>
            <a:tailEnd/>
          </a:ln>
        </p:spPr>
        <p:txBody>
          <a:bodyPr/>
          <a:lstStyle/>
          <a:p>
            <a:endParaRPr lang="en-US"/>
          </a:p>
        </p:txBody>
      </p:sp>
      <p:sp>
        <p:nvSpPr>
          <p:cNvPr id="17413" name="Date Placeholder 4"/>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fld id="{C17231B6-0926-4DCC-89E1-24C76A223654}" type="datetime1">
              <a:rPr lang="en-US" sz="1400">
                <a:solidFill>
                  <a:srgbClr val="FFFFFF"/>
                </a:solidFill>
                <a:latin typeface="Calibri" pitchFamily="34" charset="0"/>
              </a:rPr>
              <a:pPr algn="r"/>
              <a:t>3/26/13</a:t>
            </a:fld>
            <a:endParaRPr lang="en-US" sz="1400">
              <a:solidFill>
                <a:srgbClr val="FFFFFF"/>
              </a:solidFill>
              <a:latin typeface="Calibri" pitchFamily="34" charset="0"/>
            </a:endParaRPr>
          </a:p>
        </p:txBody>
      </p:sp>
      <p:sp>
        <p:nvSpPr>
          <p:cNvPr id="17414" name="Line 24"/>
          <p:cNvSpPr>
            <a:spLocks noChangeShapeType="1"/>
          </p:cNvSpPr>
          <p:nvPr/>
        </p:nvSpPr>
        <p:spPr bwMode="auto">
          <a:xfrm>
            <a:off x="931863" y="1854200"/>
            <a:ext cx="0" cy="4319588"/>
          </a:xfrm>
          <a:prstGeom prst="line">
            <a:avLst/>
          </a:prstGeom>
          <a:noFill/>
          <a:ln w="9525">
            <a:noFill/>
            <a:round/>
            <a:headEnd/>
            <a:tailEnd/>
          </a:ln>
        </p:spPr>
        <p:txBody>
          <a:bodyPr/>
          <a:lstStyle/>
          <a:p>
            <a:endParaRPr lang="en-US"/>
          </a:p>
        </p:txBody>
      </p:sp>
      <p:pic>
        <p:nvPicPr>
          <p:cNvPr id="17415" name="Picture 33"/>
          <p:cNvPicPr>
            <a:picLocks noChangeAspect="1" noChangeArrowheads="1"/>
          </p:cNvPicPr>
          <p:nvPr/>
        </p:nvPicPr>
        <p:blipFill>
          <a:blip r:embed="rId3" cstate="print"/>
          <a:srcRect l="16722" t="10408" r="17548" b="27940"/>
          <a:stretch>
            <a:fillRect/>
          </a:stretch>
        </p:blipFill>
        <p:spPr bwMode="auto">
          <a:xfrm>
            <a:off x="942975" y="1447800"/>
            <a:ext cx="7231063" cy="4492625"/>
          </a:xfrm>
          <a:prstGeom prst="rect">
            <a:avLst/>
          </a:prstGeom>
          <a:noFill/>
          <a:ln w="28575">
            <a:solidFill>
              <a:schemeClr val="tx1"/>
            </a:solidFill>
            <a:miter lim="800000"/>
            <a:headEnd/>
            <a:tailEnd/>
          </a:ln>
        </p:spPr>
      </p:pic>
      <p:sp>
        <p:nvSpPr>
          <p:cNvPr id="10" name="Right Arrow 9"/>
          <p:cNvSpPr/>
          <p:nvPr/>
        </p:nvSpPr>
        <p:spPr>
          <a:xfrm>
            <a:off x="4380072" y="4230687"/>
            <a:ext cx="762000" cy="377825"/>
          </a:xfrm>
          <a:prstGeom prst="rightArrow">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5CDCE"/>
              </a:solidFill>
              <a:ea typeface="ＭＳ Ｐゴシック" pitchFamily="68" charset="-128"/>
            </a:endParaRPr>
          </a:p>
        </p:txBody>
      </p:sp>
      <p:sp>
        <p:nvSpPr>
          <p:cNvPr id="17417" name="Footer Placeholder 6"/>
          <p:cNvSpPr>
            <a:spLocks noGrp="1"/>
          </p:cNvSpPr>
          <p:nvPr>
            <p:ph type="ftr" sz="quarter" idx="11"/>
          </p:nvPr>
        </p:nvSpPr>
        <p:spPr bwMode="auto">
          <a:noFill/>
          <a:ln>
            <a:miter lim="800000"/>
            <a:headEnd/>
            <a:tailEnd/>
          </a:ln>
        </p:spPr>
        <p:txBody>
          <a:bodyPr/>
          <a:lstStyle/>
          <a:p>
            <a:r>
              <a:rPr lang="en-US" sz="1400" smtClean="0">
                <a:latin typeface="Calibri" pitchFamily="34" charset="0"/>
                <a:ea typeface="ＭＳ Ｐゴシック" pitchFamily="34" charset="-128"/>
              </a:rPr>
              <a:t>eGrants Coaching Unit</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p:cNvSpPr>
          <p:nvPr/>
        </p:nvSpPr>
        <p:spPr bwMode="auto">
          <a:xfrm>
            <a:off x="301625" y="0"/>
            <a:ext cx="8534400" cy="758825"/>
          </a:xfrm>
          <a:prstGeom prst="rect">
            <a:avLst/>
          </a:prstGeom>
          <a:noFill/>
          <a:ln w="9525">
            <a:noFill/>
            <a:miter lim="800000"/>
            <a:headEnd/>
            <a:tailEnd/>
          </a:ln>
        </p:spPr>
        <p:txBody>
          <a:bodyPr anchor="b"/>
          <a:lstStyle/>
          <a:p>
            <a:pPr algn="ctr"/>
            <a:r>
              <a:rPr lang="en-US" sz="3300" dirty="0">
                <a:solidFill>
                  <a:srgbClr val="0070C0"/>
                </a:solidFill>
                <a:latin typeface="Calibri" pitchFamily="34" charset="0"/>
              </a:rPr>
              <a:t>Create a New Account</a:t>
            </a:r>
          </a:p>
        </p:txBody>
      </p:sp>
      <p:sp>
        <p:nvSpPr>
          <p:cNvPr id="18435" name="Slide Number Placeholder 5"/>
          <p:cNvSpPr txBox="1">
            <a:spLocks noGrp="1"/>
          </p:cNvSpPr>
          <p:nvPr/>
        </p:nvSpPr>
        <p:spPr bwMode="auto">
          <a:xfrm>
            <a:off x="4343400" y="815975"/>
            <a:ext cx="457200" cy="441325"/>
          </a:xfrm>
          <a:prstGeom prst="rect">
            <a:avLst/>
          </a:prstGeom>
          <a:noFill/>
          <a:ln w="9525">
            <a:noFill/>
            <a:miter lim="800000"/>
            <a:headEnd/>
            <a:tailEnd/>
          </a:ln>
        </p:spPr>
        <p:txBody>
          <a:bodyPr lIns="45720" rIns="45720" anchor="ctr"/>
          <a:lstStyle/>
          <a:p>
            <a:pPr algn="ctr"/>
            <a:r>
              <a:rPr lang="en-US" sz="1600" dirty="0" smtClean="0">
                <a:solidFill>
                  <a:srgbClr val="0070C0"/>
                </a:solidFill>
                <a:latin typeface="Calibri" pitchFamily="34" charset="0"/>
              </a:rPr>
              <a:t>8</a:t>
            </a:r>
            <a:endParaRPr lang="en-US" sz="1600" dirty="0">
              <a:solidFill>
                <a:srgbClr val="0070C0"/>
              </a:solidFill>
              <a:latin typeface="Calibri" pitchFamily="34" charset="0"/>
            </a:endParaRPr>
          </a:p>
        </p:txBody>
      </p:sp>
      <p:sp>
        <p:nvSpPr>
          <p:cNvPr id="18436" name="Date Placeholder 4"/>
          <p:cNvSpPr txBox="1">
            <a:spLocks noGrp="1"/>
          </p:cNvSpPr>
          <p:nvPr/>
        </p:nvSpPr>
        <p:spPr bwMode="auto">
          <a:xfrm>
            <a:off x="5791200" y="6405563"/>
            <a:ext cx="3044825" cy="365125"/>
          </a:xfrm>
          <a:prstGeom prst="rect">
            <a:avLst/>
          </a:prstGeom>
          <a:noFill/>
          <a:ln w="9525">
            <a:noFill/>
            <a:miter lim="800000"/>
            <a:headEnd/>
            <a:tailEnd/>
          </a:ln>
        </p:spPr>
        <p:txBody>
          <a:bodyPr/>
          <a:lstStyle/>
          <a:p>
            <a:pPr algn="r"/>
            <a:fld id="{1500172F-42AA-4103-94B0-C335D4CD1EAA}" type="datetime1">
              <a:rPr lang="en-US" sz="1400">
                <a:solidFill>
                  <a:srgbClr val="FFFFFF"/>
                </a:solidFill>
                <a:latin typeface="Calibri" pitchFamily="34" charset="0"/>
              </a:rPr>
              <a:pPr algn="r"/>
              <a:t>3/26/13</a:t>
            </a:fld>
            <a:endParaRPr lang="en-US" sz="1400">
              <a:solidFill>
                <a:srgbClr val="FFFFFF"/>
              </a:solidFill>
              <a:latin typeface="Calibri" pitchFamily="34" charset="0"/>
            </a:endParaRPr>
          </a:p>
        </p:txBody>
      </p:sp>
      <p:sp>
        <p:nvSpPr>
          <p:cNvPr id="18437" name="Line 13"/>
          <p:cNvSpPr>
            <a:spLocks noChangeShapeType="1"/>
          </p:cNvSpPr>
          <p:nvPr/>
        </p:nvSpPr>
        <p:spPr bwMode="auto">
          <a:xfrm>
            <a:off x="8174038" y="1852613"/>
            <a:ext cx="0" cy="4319587"/>
          </a:xfrm>
          <a:prstGeom prst="line">
            <a:avLst/>
          </a:prstGeom>
          <a:noFill/>
          <a:ln w="9525">
            <a:noFill/>
            <a:round/>
            <a:headEnd/>
            <a:tailEnd/>
          </a:ln>
        </p:spPr>
        <p:txBody>
          <a:bodyPr/>
          <a:lstStyle/>
          <a:p>
            <a:endParaRPr lang="en-US"/>
          </a:p>
        </p:txBody>
      </p:sp>
      <p:sp>
        <p:nvSpPr>
          <p:cNvPr id="18438" name="Line 14"/>
          <p:cNvSpPr>
            <a:spLocks noChangeShapeType="1"/>
          </p:cNvSpPr>
          <p:nvPr/>
        </p:nvSpPr>
        <p:spPr bwMode="auto">
          <a:xfrm>
            <a:off x="931863" y="1854200"/>
            <a:ext cx="0" cy="4319588"/>
          </a:xfrm>
          <a:prstGeom prst="line">
            <a:avLst/>
          </a:prstGeom>
          <a:noFill/>
          <a:ln w="9525">
            <a:noFill/>
            <a:round/>
            <a:headEnd/>
            <a:tailEnd/>
          </a:ln>
        </p:spPr>
        <p:txBody>
          <a:bodyPr/>
          <a:lstStyle/>
          <a:p>
            <a:endParaRPr lang="en-US"/>
          </a:p>
        </p:txBody>
      </p:sp>
      <p:pic>
        <p:nvPicPr>
          <p:cNvPr id="18439" name="Picture 27"/>
          <p:cNvPicPr>
            <a:picLocks noChangeAspect="1" noChangeArrowheads="1"/>
          </p:cNvPicPr>
          <p:nvPr/>
        </p:nvPicPr>
        <p:blipFill>
          <a:blip r:embed="rId3" cstate="print"/>
          <a:srcRect l="15672" t="10970" r="17023" b="40411"/>
          <a:stretch>
            <a:fillRect/>
          </a:stretch>
        </p:blipFill>
        <p:spPr bwMode="auto">
          <a:xfrm>
            <a:off x="931863" y="1371600"/>
            <a:ext cx="7240587" cy="4492625"/>
          </a:xfrm>
          <a:prstGeom prst="rect">
            <a:avLst/>
          </a:prstGeom>
          <a:noFill/>
          <a:ln w="28575">
            <a:solidFill>
              <a:schemeClr val="tx1"/>
            </a:solidFill>
            <a:miter lim="800000"/>
            <a:headEnd/>
            <a:tailEnd/>
          </a:ln>
        </p:spPr>
      </p:pic>
      <p:sp>
        <p:nvSpPr>
          <p:cNvPr id="10" name="Right Arrow 9"/>
          <p:cNvSpPr/>
          <p:nvPr/>
        </p:nvSpPr>
        <p:spPr>
          <a:xfrm>
            <a:off x="2209800" y="4803775"/>
            <a:ext cx="762000" cy="377825"/>
          </a:xfrm>
          <a:prstGeom prst="rightArrow">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5CDCE"/>
              </a:solidFill>
              <a:ea typeface="ＭＳ Ｐゴシック" pitchFamily="68" charset="-128"/>
            </a:endParaRPr>
          </a:p>
        </p:txBody>
      </p:sp>
      <p:sp>
        <p:nvSpPr>
          <p:cNvPr id="18441" name="Footer Placeholder 6"/>
          <p:cNvSpPr>
            <a:spLocks noGrp="1"/>
          </p:cNvSpPr>
          <p:nvPr>
            <p:ph type="ftr" sz="quarter" idx="11"/>
          </p:nvPr>
        </p:nvSpPr>
        <p:spPr bwMode="auto">
          <a:noFill/>
          <a:ln>
            <a:miter lim="800000"/>
            <a:headEnd/>
            <a:tailEnd/>
          </a:ln>
        </p:spPr>
        <p:txBody>
          <a:bodyPr/>
          <a:lstStyle/>
          <a:p>
            <a:r>
              <a:rPr lang="en-US" sz="1400" smtClean="0">
                <a:latin typeface="Calibri" pitchFamily="34" charset="0"/>
                <a:ea typeface="ＭＳ Ｐゴシック" pitchFamily="34" charset="-128"/>
              </a:rPr>
              <a:t>eGrants Coaching Unit</a:t>
            </a:r>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Grants T/TA Coaching Team&amp;quot;&quot;/&gt;&lt;property id=&quot;20307&quot; value=&quot;256&quot;/&gt;&lt;/object&gt;&lt;object type=&quot;3&quot; unique_id=&quot;10005&quot;&gt;&lt;property id=&quot;20148&quot; value=&quot;5&quot;/&gt;&lt;property id=&quot;20300&quot; value=&quot;Slide 2 - &amp;quot;eGrants T/TA Coaching Team&amp;quot;&quot;/&gt;&lt;property id=&quot;20307&quot; value=&quot;261&quot;/&gt;&lt;/object&gt;&lt;object type=&quot;3&quot; unique_id=&quot;10006&quot;&gt;&lt;property id=&quot;20148&quot; value=&quot;5&quot;/&gt;&lt;property id=&quot;20300&quot; value=&quot;Slide 3 - &amp;quot;Introduction&amp;quot;&quot;/&gt;&lt;property id=&quot;20307&quot; value=&quot;258&quot;/&gt;&lt;/object&gt;&lt;object type=&quot;3&quot; unique_id=&quot;10007&quot;&gt;&lt;property id=&quot;20148&quot; value=&quot;5&quot;/&gt;&lt;property id=&quot;20300&quot; value=&quot;Slide 4 - &amp;quot;Screen Shot Style 1&amp;quot;&quot;/&gt;&lt;property id=&quot;20307&quot; value=&quot;259&quot;/&gt;&lt;/object&gt;&lt;object type=&quot;3&quot; unique_id=&quot;10008&quot;&gt;&lt;property id=&quot;20148&quot; value=&quot;5&quot;/&gt;&lt;property id=&quot;20300&quot; value=&quot;Slide 5 - &amp;quot;Screen Shot Style 2&amp;quot;&quot;/&gt;&lt;property id=&quot;20307&quot; value=&quot;262&quot;/&gt;&lt;/object&gt;&lt;object type=&quot;3&quot; unique_id=&quot;10009&quot;&gt;&lt;property id=&quot;20148&quot; value=&quot;5&quot;/&gt;&lt;property id=&quot;20300&quot; value=&quot;Slide 6 - &amp;quot;Bullets&amp;quot;&quot;/&gt;&lt;property id=&quot;20307&quot; value=&quot;260&quot;/&gt;&lt;/object&gt;&lt;object type=&quot;3&quot; unique_id=&quot;10010&quot;&gt;&lt;property id=&quot;20148&quot; value=&quot;5&quot;/&gt;&lt;property id=&quot;20300&quot; value=&quot;Slide 7 - &amp;quot;Call Out Boxes&amp;quot;&quot;/&gt;&lt;property id=&quot;20307&quot; value=&quot;264&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4174</TotalTime>
  <Words>7968</Words>
  <Application>Microsoft Macintosh PowerPoint</Application>
  <PresentationFormat>On-screen Show (4:3)</PresentationFormat>
  <Paragraphs>865</Paragraphs>
  <Slides>76</Slides>
  <Notes>72</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Concourse</vt:lpstr>
      <vt:lpstr>My AmeriCorps  AmeriCorps Programs Create and Manage an eGrants Account</vt:lpstr>
      <vt:lpstr>PowerPoint Presentation</vt:lpstr>
      <vt:lpstr>PowerPoint Presentation</vt:lpstr>
      <vt:lpstr>User Roles and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Grantee Admin.’s Home Page</vt:lpstr>
      <vt:lpstr>My Account Page</vt:lpstr>
      <vt:lpstr>Assign User Role(s)</vt:lpstr>
      <vt:lpstr>Confirmation Page</vt:lpstr>
      <vt:lpstr>Back to Home Page</vt:lpstr>
      <vt:lpstr>S&amp;N Workbasket Page</vt:lpstr>
      <vt:lpstr>Manage Users Page</vt:lpstr>
      <vt:lpstr>Add Operating Site Level for a Sub-grantee User</vt:lpstr>
      <vt:lpstr>PowerPoint Presentation</vt:lpstr>
      <vt:lpstr>Member Recruitment Workflow</vt:lpstr>
      <vt:lpstr>Create a Service Opportunity Listing</vt:lpstr>
      <vt:lpstr>Create a Service Opportunity Listing</vt:lpstr>
      <vt:lpstr>Create a Service Opportunity Listing</vt:lpstr>
      <vt:lpstr>Create a Service Opportunity Listing</vt:lpstr>
      <vt:lpstr>Create a Service Opportunity Listing</vt:lpstr>
      <vt:lpstr>Create a Service Opportunity Listing</vt:lpstr>
      <vt:lpstr>Create a Service Opportunity Listing</vt:lpstr>
      <vt:lpstr>Create a Service Opportunity Listing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Member Enrollment Workflow</vt:lpstr>
      <vt:lpstr>View Applications</vt:lpstr>
      <vt:lpstr>View Applications</vt:lpstr>
      <vt:lpstr>View References</vt:lpstr>
      <vt:lpstr>Override References</vt:lpstr>
      <vt:lpstr>Accept/Reject Applicants</vt:lpstr>
      <vt:lpstr>Accept/Reject Applicants</vt:lpstr>
      <vt:lpstr>Enroll Members (Enrolling members who were selected through My AmeriCorps application process)</vt:lpstr>
      <vt:lpstr>Enroll Members (Enrolling members who were selected through My AmeriCorps application process)</vt:lpstr>
      <vt:lpstr>Enroll Members (Enrolling members who were selected through My AmeriCorps application process)</vt:lpstr>
      <vt:lpstr>Member Enrollment Workflow</vt:lpstr>
      <vt:lpstr>Invite Members</vt:lpstr>
      <vt:lpstr>Invite Members</vt:lpstr>
      <vt:lpstr>Invite Members – Batch Invitations</vt:lpstr>
      <vt:lpstr>Enroll Members (Enrolling members who were Invited through the invitation process)</vt:lpstr>
      <vt:lpstr>Enroll Members (Enrolling members who were Invited through the invitation process)</vt:lpstr>
      <vt:lpstr>Enroll Members (Enrolling members who were Invited through the invitation process)</vt:lpstr>
      <vt:lpstr>Enroll Members (Enrolling members who were Invited through the invitation process)</vt:lpstr>
      <vt:lpstr>PowerPoint Presentation</vt:lpstr>
      <vt:lpstr>Member Exit</vt:lpstr>
      <vt:lpstr>Member Exit</vt:lpstr>
      <vt:lpstr>Member Exit</vt:lpstr>
      <vt:lpstr>Member Exit</vt:lpstr>
      <vt:lpstr>Member Exit</vt:lpstr>
      <vt:lpstr>Member Exit</vt:lpstr>
      <vt:lpstr>Member Exit</vt:lpstr>
      <vt:lpstr>Member Exit - Early</vt:lpstr>
      <vt:lpstr>Member Exit - Early</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AmeriCorps  AmeriCorps Programs Create and Manage an eGrants Account</dc:title>
  <dc:subject/>
  <dc:creator/>
  <cp:keywords/>
  <dc:description/>
  <cp:lastModifiedBy>Ashley Schaffer</cp:lastModifiedBy>
  <cp:revision>153</cp:revision>
  <dcterms:created xsi:type="dcterms:W3CDTF">2009-01-28T15:49:36Z</dcterms:created>
  <dcterms:modified xsi:type="dcterms:W3CDTF">2013-03-26T16:58:34Z</dcterms:modified>
  <cp:category/>
</cp:coreProperties>
</file>