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2304" y="-9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AFE9C-1D2F-48D0-962C-9C2A196D50C9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8C9AF-6D17-43FF-9025-AE27830B9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5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98C9AF-6D17-43FF-9025-AE27830B93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3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4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2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5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79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1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1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6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1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09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9C7B-AB00-448E-866B-8A8EDFB48A55}" type="datetimeFigureOut">
              <a:rPr lang="en-US" smtClean="0"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3D998-0E96-426E-9ECD-E7088EA07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4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place order with </a:t>
            </a:r>
            <a:r>
              <a:rPr lang="en-US" dirty="0" err="1" smtClean="0"/>
              <a:t>Transnetyx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1200" i="1" dirty="0" smtClean="0"/>
              <a:t>04.17.2015 AG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909514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8"/>
            </a:pPr>
            <a:r>
              <a:rPr lang="en-US" dirty="0" smtClean="0"/>
              <a:t>Repeat the previous steps to add all of your samples and finally you will get the    list of you strains </a:t>
            </a:r>
          </a:p>
          <a:p>
            <a:endParaRPr lang="en-US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8137" r="25172" b="6069"/>
          <a:stretch/>
        </p:blipFill>
        <p:spPr bwMode="auto">
          <a:xfrm>
            <a:off x="0" y="1143000"/>
            <a:ext cx="9067800" cy="425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400" y="6096000"/>
            <a:ext cx="244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</a:t>
            </a:r>
            <a:r>
              <a:rPr lang="en-US" dirty="0" err="1"/>
              <a:t>T</a:t>
            </a:r>
            <a:r>
              <a:rPr lang="en-US" dirty="0" err="1" smtClean="0"/>
              <a:t>ransnetyx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6104467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Excel file</a:t>
            </a:r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2364610" y="5562601"/>
            <a:ext cx="157221" cy="466129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6982729" y="5562600"/>
            <a:ext cx="157221" cy="466129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191000" y="2438400"/>
            <a:ext cx="2870339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>
            <a:off x="7139950" y="2324100"/>
            <a:ext cx="99050" cy="2286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91000" y="2971800"/>
            <a:ext cx="2791729" cy="1143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>
            <a:off x="7040900" y="2602172"/>
            <a:ext cx="99050" cy="56012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191000" y="3352800"/>
            <a:ext cx="2590800" cy="990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Left Brace 17"/>
          <p:cNvSpPr/>
          <p:nvPr/>
        </p:nvSpPr>
        <p:spPr>
          <a:xfrm>
            <a:off x="6883679" y="3238500"/>
            <a:ext cx="99050" cy="2286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191000" y="4038600"/>
            <a:ext cx="2791729" cy="609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Left Brace 20"/>
          <p:cNvSpPr/>
          <p:nvPr/>
        </p:nvSpPr>
        <p:spPr>
          <a:xfrm>
            <a:off x="7011815" y="3543300"/>
            <a:ext cx="99050" cy="8001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191000" y="4572000"/>
            <a:ext cx="2742204" cy="304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Left Brace 23"/>
          <p:cNvSpPr/>
          <p:nvPr/>
        </p:nvSpPr>
        <p:spPr>
          <a:xfrm>
            <a:off x="7090425" y="4457700"/>
            <a:ext cx="99050" cy="19050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2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542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9.    Copy your plate number  from Excel file and paste it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961443"/>
            <a:ext cx="4189877" cy="3896307"/>
            <a:chOff x="915523" y="980493"/>
            <a:chExt cx="4876351" cy="487635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32400" b="43680"/>
            <a:stretch/>
          </p:blipFill>
          <p:spPr bwMode="auto">
            <a:xfrm>
              <a:off x="915523" y="980493"/>
              <a:ext cx="4876351" cy="4876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Left Arrow 2"/>
            <p:cNvSpPr/>
            <p:nvPr/>
          </p:nvSpPr>
          <p:spPr>
            <a:xfrm>
              <a:off x="2971800" y="2752725"/>
              <a:ext cx="685800" cy="152400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45843" y="2253713"/>
            <a:ext cx="62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copy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20000" r="65469" b="20000"/>
          <a:stretch/>
        </p:blipFill>
        <p:spPr bwMode="auto">
          <a:xfrm>
            <a:off x="3581400" y="826530"/>
            <a:ext cx="4800600" cy="488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Arrow 7"/>
          <p:cNvSpPr/>
          <p:nvPr/>
        </p:nvSpPr>
        <p:spPr>
          <a:xfrm>
            <a:off x="6466828" y="4267200"/>
            <a:ext cx="589256" cy="121771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90331" y="4143419"/>
            <a:ext cx="135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Paste it here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970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17264" r="51473" b="17381"/>
          <a:stretch/>
        </p:blipFill>
        <p:spPr bwMode="auto">
          <a:xfrm>
            <a:off x="152400" y="914400"/>
            <a:ext cx="8915400" cy="5595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Left Arrow 2"/>
          <p:cNvSpPr/>
          <p:nvPr/>
        </p:nvSpPr>
        <p:spPr>
          <a:xfrm>
            <a:off x="2286000" y="4724400"/>
            <a:ext cx="589256" cy="121771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33400"/>
            <a:ext cx="296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  … and click to “next step”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8153400" y="5410200"/>
            <a:ext cx="228600" cy="6096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67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139" y="292412"/>
            <a:ext cx="7738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11.      Open plate info page in your Excel file and fill </a:t>
            </a:r>
            <a:r>
              <a:rPr lang="en-US" dirty="0" err="1"/>
              <a:t>N</a:t>
            </a:r>
            <a:r>
              <a:rPr lang="en-US" dirty="0" err="1" smtClean="0"/>
              <a:t>ame&amp;Location</a:t>
            </a:r>
            <a:r>
              <a:rPr lang="en-US" dirty="0" smtClean="0"/>
              <a:t> data and ….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0" t="7231" r="51500" b="9120"/>
          <a:stretch/>
        </p:blipFill>
        <p:spPr bwMode="auto">
          <a:xfrm>
            <a:off x="228600" y="794462"/>
            <a:ext cx="7057971" cy="58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091" r="34091" b="43272"/>
          <a:stretch/>
        </p:blipFill>
        <p:spPr bwMode="auto">
          <a:xfrm>
            <a:off x="4648200" y="3352566"/>
            <a:ext cx="4191000" cy="32629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Left Arrow 2"/>
          <p:cNvSpPr/>
          <p:nvPr/>
        </p:nvSpPr>
        <p:spPr>
          <a:xfrm>
            <a:off x="1295400" y="3199932"/>
            <a:ext cx="685800" cy="152634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86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t="8000" r="51250" b="6182"/>
          <a:stretch/>
        </p:blipFill>
        <p:spPr bwMode="auto">
          <a:xfrm>
            <a:off x="457200" y="457200"/>
            <a:ext cx="7772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87868"/>
            <a:ext cx="485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12.  … save sample names and click to “Next step”</a:t>
            </a:r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>
            <a:off x="1905000" y="2438400"/>
            <a:ext cx="609600" cy="1524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 Arrow 3"/>
          <p:cNvSpPr/>
          <p:nvPr/>
        </p:nvSpPr>
        <p:spPr>
          <a:xfrm>
            <a:off x="7543800" y="838200"/>
            <a:ext cx="228600" cy="609600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4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599" y="30718"/>
            <a:ext cx="7924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13"/>
            </a:pPr>
            <a:r>
              <a:rPr lang="en-US" dirty="0" smtClean="0"/>
              <a:t>The generated bill will appear , type the FAS account number (274392) and click to  “Finalize Order”</a:t>
            </a:r>
          </a:p>
          <a:p>
            <a:pPr marL="342900" indent="-342900">
              <a:buAutoNum type="arabicPeriod" startAt="13"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609600"/>
            <a:ext cx="7804335" cy="6211615"/>
            <a:chOff x="457200" y="609600"/>
            <a:chExt cx="7804335" cy="6211615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07" t="15034" r="56724" b="9655"/>
            <a:stretch/>
          </p:blipFill>
          <p:spPr bwMode="auto">
            <a:xfrm>
              <a:off x="457200" y="609600"/>
              <a:ext cx="7804335" cy="621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Left Arrow 2"/>
            <p:cNvSpPr/>
            <p:nvPr/>
          </p:nvSpPr>
          <p:spPr>
            <a:xfrm>
              <a:off x="3352800" y="1600200"/>
              <a:ext cx="854167" cy="228600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9367" y="1524000"/>
              <a:ext cx="886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274392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>
              <a:off x="7315200" y="5867400"/>
              <a:ext cx="381000" cy="609600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150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28000" r="55972" b="21334"/>
          <a:stretch/>
        </p:blipFill>
        <p:spPr bwMode="auto">
          <a:xfrm>
            <a:off x="-26505" y="1828800"/>
            <a:ext cx="920014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563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14.  Send the bill to printer and put it to </a:t>
            </a:r>
            <a:r>
              <a:rPr lang="en-US" dirty="0" err="1" smtClean="0"/>
              <a:t>Transnetyx</a:t>
            </a:r>
            <a:r>
              <a:rPr lang="en-US" dirty="0" smtClean="0"/>
              <a:t> binder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8382000" y="1371600"/>
            <a:ext cx="228600" cy="6858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01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89969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15"/>
            </a:pPr>
            <a:r>
              <a:rPr lang="en-US" dirty="0" smtClean="0"/>
              <a:t>Once you will get your genotyping results from </a:t>
            </a:r>
            <a:r>
              <a:rPr lang="en-US" dirty="0" err="1" smtClean="0"/>
              <a:t>Transnetyx</a:t>
            </a:r>
            <a:r>
              <a:rPr lang="en-US" dirty="0" smtClean="0"/>
              <a:t> , </a:t>
            </a:r>
            <a:r>
              <a:rPr lang="en-US" b="1" dirty="0" smtClean="0"/>
              <a:t>print and put it in the binder</a:t>
            </a:r>
            <a:r>
              <a:rPr lang="en-US" dirty="0" smtClean="0"/>
              <a:t>;  fill all data to </a:t>
            </a:r>
            <a:r>
              <a:rPr lang="en-US" dirty="0" err="1" smtClean="0"/>
              <a:t>googledrive</a:t>
            </a:r>
            <a:r>
              <a:rPr lang="en-US" dirty="0" smtClean="0"/>
              <a:t> shared docs </a:t>
            </a:r>
          </a:p>
          <a:p>
            <a:pPr marL="342900" indent="-342900">
              <a:buAutoNum type="arabicPeriod" startAt="15"/>
            </a:pP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t="4102" r="67757" b="6051"/>
          <a:stretch/>
        </p:blipFill>
        <p:spPr bwMode="auto">
          <a:xfrm>
            <a:off x="1379707" y="702791"/>
            <a:ext cx="6924472" cy="61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76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091562"/>
              </p:ext>
            </p:extLst>
          </p:nvPr>
        </p:nvGraphicFramePr>
        <p:xfrm>
          <a:off x="76200" y="685800"/>
          <a:ext cx="8991601" cy="5679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43398"/>
                <a:gridCol w="2002951"/>
                <a:gridCol w="1586753"/>
                <a:gridCol w="1352642"/>
                <a:gridCol w="416198"/>
                <a:gridCol w="2089659"/>
              </a:tblGrid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 ARC name of the colony</a:t>
                      </a:r>
                      <a:endParaRPr lang="en-US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 err="1" smtClean="0">
                          <a:solidFill>
                            <a:srgbClr val="0070C0"/>
                          </a:solidFill>
                          <a:effectLst/>
                        </a:rPr>
                        <a:t>Transnetyx</a:t>
                      </a:r>
                      <a:r>
                        <a:rPr lang="en-US" sz="9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en-US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strain name</a:t>
                      </a:r>
                      <a:endParaRPr lang="en-US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breeding strategy</a:t>
                      </a:r>
                      <a:endParaRPr lang="en-US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genotyping</a:t>
                      </a:r>
                      <a:endParaRPr lang="en-US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# probes</a:t>
                      </a:r>
                      <a:endParaRPr lang="en-US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Ncf1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Ncf1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HOMO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HOMO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theoretically it is not required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CLC3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Clcn3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HET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HET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d508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Mice-C57BL/6Cfte-TgN(FABPCFTR)#Jaw/Cwr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HET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HET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FABCFTR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Cftr/tm1Unc Tg(FABPCFTR)1Jaw/J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male HOMO KO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female HET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TRP6-KO/CFTR-KO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TRPC6/CFTR-tm1Unc Tg(FABPCFTR)1Jaw/J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CFTR-KO male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TRPC6-KO female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5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TRPC6-KO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TRPC6/CFTR-tm1Unc Tg(FABPCFTR)1Jaw/J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HOMO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HOMO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NOT REQUIRED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3476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MIP-GFP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MIP-GFP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 smtClean="0">
                          <a:effectLst/>
                        </a:rPr>
                        <a:t>Theoretically better </a:t>
                      </a:r>
                      <a:r>
                        <a:rPr lang="en-US" sz="900" b="1" u="none" strike="noStrike" dirty="0">
                          <a:effectLst/>
                        </a:rPr>
                        <a:t>to do MIP-GFP (with highest GFP signal)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WT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 download raw data for eGFP signal/copy number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SOM-CRE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Som-Cre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SOM-CRE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WT/C57B6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1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download raw data for Cre signal/copy number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Som-Cre/RosaHYFP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Som-Cre/Rosa-YFP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SOM-CRE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ROSAHYFP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Som-Cre/B6/Rosa/EGFP/Rpl10aWfp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Som-Cre/Rosa-EGFP-Rpl10a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SOM-CRE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Rosa/EGFP/RpL10a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3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RosaHYFP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B6.129X1-Gt(ROSA)26Sortm1(EYFP)Cos/J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ROSAHYFP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WT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flox mice - download raw data for YFP signal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  <a:tr h="18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B6/Rosa/EGFP/Rpl10aWfp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ROSA/EGFP/Rpl10a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Rosa/EGFP/RpL10a </a:t>
                      </a:r>
                      <a:r>
                        <a:rPr lang="en-US" sz="9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900" b="1" u="none" strike="noStrike" dirty="0">
                          <a:effectLst/>
                        </a:rPr>
                        <a:t> WT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 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</a:rPr>
                        <a:t>2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</a:rPr>
                        <a:t> 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952" marR="5952" marT="5952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72400" y="216090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Appendix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38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66800"/>
            <a:ext cx="7391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1. Open </a:t>
            </a:r>
            <a:r>
              <a:rPr lang="en-US" dirty="0" err="1" smtClean="0"/>
              <a:t>Excell</a:t>
            </a:r>
            <a:r>
              <a:rPr lang="en-US" dirty="0" smtClean="0"/>
              <a:t> file with tails – usually </a:t>
            </a:r>
            <a:r>
              <a:rPr lang="en-US" dirty="0" err="1" smtClean="0"/>
              <a:t>Ani</a:t>
            </a:r>
            <a:r>
              <a:rPr lang="en-US" dirty="0" smtClean="0"/>
              <a:t> sends us the file. File should have two worksheets and looks like the one on the next slides: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80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9" b="1778"/>
          <a:stretch/>
        </p:blipFill>
        <p:spPr bwMode="auto">
          <a:xfrm>
            <a:off x="76200" y="685800"/>
            <a:ext cx="9019219" cy="595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worksheet has animal ear tag numbers and their colony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901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05" b="3507"/>
          <a:stretch/>
        </p:blipFill>
        <p:spPr bwMode="auto">
          <a:xfrm>
            <a:off x="35084" y="668874"/>
            <a:ext cx="9080161" cy="603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99541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 worksheet has plate number and 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03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0700" y="685800"/>
            <a:ext cx="5969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2.     Go to http://www.transnetyx.com/</a:t>
            </a:r>
            <a:endParaRPr lang="en-US" sz="2800" dirty="0"/>
          </a:p>
        </p:txBody>
      </p:sp>
      <p:sp>
        <p:nvSpPr>
          <p:cNvPr id="3" name="Down Arrow 2"/>
          <p:cNvSpPr/>
          <p:nvPr/>
        </p:nvSpPr>
        <p:spPr>
          <a:xfrm>
            <a:off x="3964534" y="1219200"/>
            <a:ext cx="228600" cy="59049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12233" y="2057400"/>
            <a:ext cx="52606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3.                        Sign in 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Login - dnelson@bsd.uchicago.edu</a:t>
            </a:r>
          </a:p>
          <a:p>
            <a:pPr algn="ctr"/>
            <a:r>
              <a:rPr lang="en-US" sz="2800" dirty="0" smtClean="0"/>
              <a:t>Password – DNmsgen6795</a:t>
            </a:r>
            <a:endParaRPr lang="en-US" sz="2800" dirty="0"/>
          </a:p>
        </p:txBody>
      </p:sp>
      <p:sp>
        <p:nvSpPr>
          <p:cNvPr id="5" name="Down Arrow 4"/>
          <p:cNvSpPr/>
          <p:nvPr/>
        </p:nvSpPr>
        <p:spPr>
          <a:xfrm>
            <a:off x="4078834" y="3873282"/>
            <a:ext cx="228600" cy="59049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1490" y="4712732"/>
            <a:ext cx="5490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4.     Click to “My Orders” and select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       “Start A New Order”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5912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" y="533400"/>
            <a:ext cx="8991600" cy="5562600"/>
            <a:chOff x="304800" y="533400"/>
            <a:chExt cx="8483293" cy="4953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7" r="51439" b="5515"/>
            <a:stretch/>
          </p:blipFill>
          <p:spPr bwMode="auto">
            <a:xfrm>
              <a:off x="304800" y="533400"/>
              <a:ext cx="8483293" cy="495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Left Arrow 1"/>
            <p:cNvSpPr/>
            <p:nvPr/>
          </p:nvSpPr>
          <p:spPr>
            <a:xfrm>
              <a:off x="2971190" y="1600200"/>
              <a:ext cx="914400" cy="266700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3188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" r="69671" b="18973"/>
          <a:stretch/>
        </p:blipFill>
        <p:spPr bwMode="auto">
          <a:xfrm>
            <a:off x="304799" y="1329266"/>
            <a:ext cx="6900818" cy="514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72534"/>
            <a:ext cx="7788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5.     Select the strain to run starting from the one that comes first in the Excel file</a:t>
            </a:r>
          </a:p>
          <a:p>
            <a:endParaRPr lang="en-US" dirty="0"/>
          </a:p>
          <a:p>
            <a:r>
              <a:rPr lang="en-US" dirty="0" smtClean="0"/>
              <a:t>In this case it is CLC3 strain (for all our strains see the slide #18 – last one)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191000" y="3903133"/>
            <a:ext cx="4640129" cy="1600200"/>
            <a:chOff x="1676400" y="1371600"/>
            <a:chExt cx="6559255" cy="18288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73" r="73770" b="58851"/>
            <a:stretch/>
          </p:blipFill>
          <p:spPr bwMode="auto">
            <a:xfrm>
              <a:off x="1676400" y="1371600"/>
              <a:ext cx="6559255" cy="18288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Left Arrow 3"/>
            <p:cNvSpPr/>
            <p:nvPr/>
          </p:nvSpPr>
          <p:spPr>
            <a:xfrm>
              <a:off x="5791200" y="2362200"/>
              <a:ext cx="914400" cy="266699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7538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72534"/>
            <a:ext cx="4625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.     Put the # of the samples </a:t>
            </a:r>
          </a:p>
          <a:p>
            <a:endParaRPr lang="en-US" dirty="0"/>
          </a:p>
          <a:p>
            <a:r>
              <a:rPr lang="en-US" dirty="0" smtClean="0"/>
              <a:t>In this case there are 3 samples for CLC3 colony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1" r="75761" b="8174"/>
          <a:stretch/>
        </p:blipFill>
        <p:spPr bwMode="auto">
          <a:xfrm>
            <a:off x="125504" y="1228994"/>
            <a:ext cx="6400800" cy="508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161845" y="2201490"/>
            <a:ext cx="4640129" cy="1600200"/>
            <a:chOff x="1676400" y="1371600"/>
            <a:chExt cx="6559255" cy="18288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73" r="73770" b="58851"/>
            <a:stretch/>
          </p:blipFill>
          <p:spPr bwMode="auto">
            <a:xfrm>
              <a:off x="1676400" y="1371600"/>
              <a:ext cx="6559255" cy="18288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Left Arrow 6"/>
            <p:cNvSpPr/>
            <p:nvPr/>
          </p:nvSpPr>
          <p:spPr>
            <a:xfrm>
              <a:off x="5791200" y="2362199"/>
              <a:ext cx="914400" cy="530341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02267" y="4876800"/>
            <a:ext cx="329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click to “Add Strain to Order”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3609265" y="4942123"/>
            <a:ext cx="646862" cy="304009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5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81000"/>
            <a:ext cx="419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   Do the same for the rest of your strains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7501" r="76875" b="14749"/>
          <a:stretch/>
        </p:blipFill>
        <p:spPr bwMode="auto">
          <a:xfrm>
            <a:off x="76200" y="990600"/>
            <a:ext cx="6436760" cy="529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4" t="28667" r="24142" b="43499"/>
          <a:stretch/>
        </p:blipFill>
        <p:spPr bwMode="auto">
          <a:xfrm>
            <a:off x="3953142" y="838200"/>
            <a:ext cx="5119635" cy="2083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>
            <a:off x="7072725" y="1752600"/>
            <a:ext cx="646862" cy="762000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02267" y="4126468"/>
            <a:ext cx="329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click to “Add Strain to Order”</a:t>
            </a:r>
            <a:endParaRPr lang="en-US" dirty="0"/>
          </a:p>
        </p:txBody>
      </p:sp>
      <p:sp>
        <p:nvSpPr>
          <p:cNvPr id="7" name="Left Arrow 6"/>
          <p:cNvSpPr/>
          <p:nvPr/>
        </p:nvSpPr>
        <p:spPr>
          <a:xfrm>
            <a:off x="3609265" y="4191791"/>
            <a:ext cx="646862" cy="304009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03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457</Words>
  <Application>Microsoft Office PowerPoint</Application>
  <PresentationFormat>On-screen Show (4:3)</PresentationFormat>
  <Paragraphs>173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How to place order with Transnetyx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place order with Transnetyx</dc:title>
  <dc:creator>Aida Gabdulkhakova</dc:creator>
  <cp:lastModifiedBy>Aida Gabdulkhakova</cp:lastModifiedBy>
  <cp:revision>21</cp:revision>
  <dcterms:created xsi:type="dcterms:W3CDTF">2015-04-17T19:41:49Z</dcterms:created>
  <dcterms:modified xsi:type="dcterms:W3CDTF">2015-04-20T17:47:02Z</dcterms:modified>
</cp:coreProperties>
</file>